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46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1E1AF-205F-4A4C-9639-F70B44C69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B0559-DFB1-4FCC-860A-19A0F25DB8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EB6CA-5F56-4D65-83D6-B6E0AFAE4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04CA-CDEF-4352-A1B9-91A3E0ADEA7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FC7A3-0DAD-4C8F-AC25-08516185C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BD692-6F4E-4E51-91B4-BDCDB1975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416F-A620-4CB3-BEB6-1A2537FB0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50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BAF49-0F22-45A0-9971-74BBF9F9B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0F32B7-A9E6-4E7E-A922-9C6E15243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BC238-1F7E-43E2-8FB3-2197F2C8B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04CA-CDEF-4352-A1B9-91A3E0ADEA7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92B63-D95E-475C-BD27-6611DBCC8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4A502-372B-4E81-81B1-5B1678FAB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416F-A620-4CB3-BEB6-1A2537FB0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50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37DFD0-73D5-40CF-8957-45721F800A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73FD54-9C41-463D-B71C-923685DF7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C9480-95B6-4B2E-B8BB-90499AF7F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04CA-CDEF-4352-A1B9-91A3E0ADEA7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191F5-BB0B-4E0C-A2F8-FBF1DBDAD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E44EF-D154-4A50-BD77-AC6AD6E58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416F-A620-4CB3-BEB6-1A2537FB0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5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4B288-BD37-4BE2-910A-DEEC7C797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EF7B1-5C63-4173-8234-EE7172EDD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75633-DB7D-4691-AA1C-6ED074E9D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04CA-CDEF-4352-A1B9-91A3E0ADEA7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F006B-CAAB-4FAB-9ACB-9EDE51882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918C7-1B29-4B0D-92FC-AC63758D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416F-A620-4CB3-BEB6-1A2537FB0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26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FAC6C-6A7C-4F8F-BFB3-34257432D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F13D4D-110C-46DB-BC9B-58EBC07B2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8B00E-27D7-4308-9E75-B50641FFE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04CA-CDEF-4352-A1B9-91A3E0ADEA7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D80C-FA30-4B8F-97CB-447D1DD58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92AAD-C7DD-45F9-B36B-9BF0A19C1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416F-A620-4CB3-BEB6-1A2537FB0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95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BC54D-7F0E-47C8-9DCE-67969BA36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785C9-BD12-4C35-8AB0-0142234925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84FF42-F611-46C5-BF4D-6EC21BE313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9CD5B-1F85-4966-A24B-59F7685C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04CA-CDEF-4352-A1B9-91A3E0ADEA7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2DE201-BB9E-42C7-90FF-5FD4E6CA0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7A7D4-5AD3-4EFD-827D-A1CB5FD01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416F-A620-4CB3-BEB6-1A2537FB0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6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7ED9B-BFE5-4D3F-A77E-716948803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36EF3-24B9-4F65-AEA5-AE3507961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688D9D-338C-412A-85DE-D51BD7527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D80541-DA78-4532-B786-6BA479E80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37DCE8-7779-4412-928F-CB161DC2DF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6CEF62-759D-46AC-95B4-45CDD2F26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04CA-CDEF-4352-A1B9-91A3E0ADEA7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CDA84D-DB4E-4424-AB97-58A684DB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51C3E5-AE65-4D9A-BF74-A4555A5F0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416F-A620-4CB3-BEB6-1A2537FB0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31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55753-A741-4D41-849B-BB44DB777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49369E-C291-478C-A4A8-E6ABCDA2E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04CA-CDEF-4352-A1B9-91A3E0ADEA7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22D953-EFCA-4F7F-ABCB-F8C665E04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48A5DB-7C50-4A0C-93B0-C3250511D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416F-A620-4CB3-BEB6-1A2537FB0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1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5BF155-9FD3-4231-859D-138873E99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04CA-CDEF-4352-A1B9-91A3E0ADEA7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F2234D-C394-4591-A8D9-5C1F06F88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EDFEC4-7739-4E31-88FE-78A078D01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416F-A620-4CB3-BEB6-1A2537FB0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0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79F60-BC35-4531-88CE-3A8D8D07C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BC8F-B3EC-438B-8099-572377311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791BD-6395-49E6-A42C-2497E3B58D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4FC491-8B50-4BBA-A68A-9326F0BBC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04CA-CDEF-4352-A1B9-91A3E0ADEA7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FD3123-EA8C-4A3D-AF05-A7287EFD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2E8BA1-FD39-4437-AEEB-582046203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416F-A620-4CB3-BEB6-1A2537FB0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3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2415E-7B58-473D-AF07-BE15EE855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EE5996-0711-43DC-B36B-C850FEAFD5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CAF6B3-6462-4E08-9E97-5D6D9C0DF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10D89-C19F-4AE0-BE57-79B0CC0FA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04CA-CDEF-4352-A1B9-91A3E0ADEA7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EC7A9-F197-4F03-B4A5-8B57C9F52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7E782A-0AF7-4A51-9FC0-9FD2274DC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416F-A620-4CB3-BEB6-1A2537FB0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6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D4B56D-B512-4D08-82EE-E16D61190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CFE0F-4BC4-4D48-B19C-D05264CFA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04F6D-314C-4E7E-B5FB-0013C7AC0C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B04CA-CDEF-4352-A1B9-91A3E0ADEA7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F2BDA-04A6-4D09-92A6-34B54DBE74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10290-3C8E-4A6D-90E2-D4929C0BF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2416F-A620-4CB3-BEB6-1A2537FB0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9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AA2942A1-05FA-4B5C-8980-2B27C923A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65" y="1132513"/>
            <a:ext cx="1285071" cy="1222012"/>
          </a:xfrm>
          <a:prstGeom prst="rect">
            <a:avLst/>
          </a:prstGeom>
        </p:spPr>
      </p:pic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F8D1F8B1-6BEA-43AC-A20A-322270A62D05}"/>
              </a:ext>
            </a:extLst>
          </p:cNvPr>
          <p:cNvSpPr/>
          <p:nvPr/>
        </p:nvSpPr>
        <p:spPr>
          <a:xfrm>
            <a:off x="4876448" y="3088438"/>
            <a:ext cx="4378739" cy="128863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9A904A-B663-4A5E-A59D-F2A73F5B63FE}"/>
              </a:ext>
            </a:extLst>
          </p:cNvPr>
          <p:cNvSpPr/>
          <p:nvPr/>
        </p:nvSpPr>
        <p:spPr>
          <a:xfrm>
            <a:off x="723338" y="375520"/>
            <a:ext cx="6490776" cy="8305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3A979F6-5A84-43E2-9A86-83B252B74959}"/>
              </a:ext>
            </a:extLst>
          </p:cNvPr>
          <p:cNvSpPr/>
          <p:nvPr/>
        </p:nvSpPr>
        <p:spPr>
          <a:xfrm>
            <a:off x="2444290" y="2561298"/>
            <a:ext cx="2047982" cy="181213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72C677B-C6A1-401E-B28B-28335A479E16}"/>
              </a:ext>
            </a:extLst>
          </p:cNvPr>
          <p:cNvSpPr/>
          <p:nvPr/>
        </p:nvSpPr>
        <p:spPr>
          <a:xfrm>
            <a:off x="4877869" y="1616254"/>
            <a:ext cx="2017059" cy="13636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B879266-1F10-47FE-A8D4-021713318AE9}"/>
              </a:ext>
            </a:extLst>
          </p:cNvPr>
          <p:cNvSpPr/>
          <p:nvPr/>
        </p:nvSpPr>
        <p:spPr>
          <a:xfrm>
            <a:off x="7214114" y="1292219"/>
            <a:ext cx="2017059" cy="169860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953280C-58A6-4162-B1F7-DF304D9F4C40}"/>
              </a:ext>
            </a:extLst>
          </p:cNvPr>
          <p:cNvSpPr/>
          <p:nvPr/>
        </p:nvSpPr>
        <p:spPr>
          <a:xfrm>
            <a:off x="2472260" y="4479359"/>
            <a:ext cx="6782928" cy="634482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466568-9428-4381-85C6-09C3A571AA3C}"/>
              </a:ext>
            </a:extLst>
          </p:cNvPr>
          <p:cNvSpPr txBox="1"/>
          <p:nvPr/>
        </p:nvSpPr>
        <p:spPr>
          <a:xfrm>
            <a:off x="721851" y="473372"/>
            <a:ext cx="6480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Single Maintenance And Reliever Therapy (SMART) Step Guide 12+ Years Old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A5488D-2F37-442D-A5EA-37AAC938F683}"/>
              </a:ext>
            </a:extLst>
          </p:cNvPr>
          <p:cNvSpPr txBox="1"/>
          <p:nvPr/>
        </p:nvSpPr>
        <p:spPr>
          <a:xfrm>
            <a:off x="2424302" y="2695974"/>
            <a:ext cx="1925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Steps 1 and 2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B5F75C-CBC1-402E-B038-6A401E4C5A62}"/>
              </a:ext>
            </a:extLst>
          </p:cNvPr>
          <p:cNvSpPr txBox="1"/>
          <p:nvPr/>
        </p:nvSpPr>
        <p:spPr>
          <a:xfrm>
            <a:off x="5010561" y="1691502"/>
            <a:ext cx="1681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One puff once or twice daily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F8032C-706D-4675-99A4-72427536C430}"/>
              </a:ext>
            </a:extLst>
          </p:cNvPr>
          <p:cNvSpPr txBox="1"/>
          <p:nvPr/>
        </p:nvSpPr>
        <p:spPr>
          <a:xfrm>
            <a:off x="2472259" y="4606298"/>
            <a:ext cx="7037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ICS/formoterol: One puff as needed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6632EC-80C3-4D77-B5FE-998E69D2ABCA}"/>
              </a:ext>
            </a:extLst>
          </p:cNvPr>
          <p:cNvSpPr txBox="1"/>
          <p:nvPr/>
        </p:nvSpPr>
        <p:spPr>
          <a:xfrm>
            <a:off x="623956" y="3090529"/>
            <a:ext cx="1456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Maintenance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EC3731-1CDF-43F0-B3BB-8F38AE15F286}"/>
              </a:ext>
            </a:extLst>
          </p:cNvPr>
          <p:cNvSpPr txBox="1"/>
          <p:nvPr/>
        </p:nvSpPr>
        <p:spPr>
          <a:xfrm>
            <a:off x="620468" y="4629269"/>
            <a:ext cx="1456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Reliever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D4F134-63C0-4AEC-A6C7-FB1F954BD197}"/>
              </a:ext>
            </a:extLst>
          </p:cNvPr>
          <p:cNvSpPr txBox="1"/>
          <p:nvPr/>
        </p:nvSpPr>
        <p:spPr>
          <a:xfrm>
            <a:off x="7378558" y="1376400"/>
            <a:ext cx="17177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Two puffs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twice daily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E0B65A-6287-4287-B050-B70FDCC23E5D}"/>
              </a:ext>
            </a:extLst>
          </p:cNvPr>
          <p:cNvSpPr/>
          <p:nvPr/>
        </p:nvSpPr>
        <p:spPr>
          <a:xfrm>
            <a:off x="2480053" y="5211452"/>
            <a:ext cx="1811532" cy="12415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974C377-5412-4020-8D49-FDE4FC1495B4}"/>
              </a:ext>
            </a:extLst>
          </p:cNvPr>
          <p:cNvSpPr/>
          <p:nvPr/>
        </p:nvSpPr>
        <p:spPr>
          <a:xfrm>
            <a:off x="4524060" y="5207726"/>
            <a:ext cx="1707600" cy="12714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EBBF070-63CB-4619-A4FC-82A693FB793D}"/>
              </a:ext>
            </a:extLst>
          </p:cNvPr>
          <p:cNvSpPr/>
          <p:nvPr/>
        </p:nvSpPr>
        <p:spPr>
          <a:xfrm>
            <a:off x="6470249" y="5211452"/>
            <a:ext cx="2373527" cy="12677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63353FE-8271-46CF-BA55-FA38691FD4C7}"/>
              </a:ext>
            </a:extLst>
          </p:cNvPr>
          <p:cNvSpPr txBox="1"/>
          <p:nvPr/>
        </p:nvSpPr>
        <p:spPr>
          <a:xfrm>
            <a:off x="2598821" y="3186448"/>
            <a:ext cx="1692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PRN low dose ICS-formoterol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D4EDCF6-988C-44C0-A063-63C3AC2BCE34}"/>
              </a:ext>
            </a:extLst>
          </p:cNvPr>
          <p:cNvCxnSpPr>
            <a:cxnSpLocks/>
          </p:cNvCxnSpPr>
          <p:nvPr/>
        </p:nvCxnSpPr>
        <p:spPr>
          <a:xfrm flipV="1">
            <a:off x="2444290" y="3119308"/>
            <a:ext cx="2047982" cy="28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A440659-FD8F-4D16-B2CC-0EC11654CD94}"/>
              </a:ext>
            </a:extLst>
          </p:cNvPr>
          <p:cNvCxnSpPr>
            <a:cxnSpLocks/>
          </p:cNvCxnSpPr>
          <p:nvPr/>
        </p:nvCxnSpPr>
        <p:spPr>
          <a:xfrm>
            <a:off x="4877869" y="2171799"/>
            <a:ext cx="20106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BEF4CB0-0A0A-4CE7-87D6-2032CFD067A0}"/>
              </a:ext>
            </a:extLst>
          </p:cNvPr>
          <p:cNvCxnSpPr>
            <a:cxnSpLocks/>
          </p:cNvCxnSpPr>
          <p:nvPr/>
        </p:nvCxnSpPr>
        <p:spPr>
          <a:xfrm>
            <a:off x="7227224" y="1841801"/>
            <a:ext cx="200394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F1CE404A-5D52-418B-8C50-7B8A5E16B1B4}"/>
              </a:ext>
            </a:extLst>
          </p:cNvPr>
          <p:cNvSpPr txBox="1"/>
          <p:nvPr/>
        </p:nvSpPr>
        <p:spPr>
          <a:xfrm>
            <a:off x="2480051" y="5237454"/>
            <a:ext cx="1811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Down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04541FA-5F47-4D56-9182-135D81577550}"/>
              </a:ext>
            </a:extLst>
          </p:cNvPr>
          <p:cNvSpPr txBox="1"/>
          <p:nvPr/>
        </p:nvSpPr>
        <p:spPr>
          <a:xfrm>
            <a:off x="4524059" y="5235576"/>
            <a:ext cx="1707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Up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7EC97B-5D85-4020-9AF6-818A928FDA59}"/>
              </a:ext>
            </a:extLst>
          </p:cNvPr>
          <p:cNvSpPr txBox="1"/>
          <p:nvPr/>
        </p:nvSpPr>
        <p:spPr>
          <a:xfrm>
            <a:off x="6470249" y="5196137"/>
            <a:ext cx="2254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 at each step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BAFCF90-D791-4FF0-B232-A1A6093F2022}"/>
              </a:ext>
            </a:extLst>
          </p:cNvPr>
          <p:cNvSpPr txBox="1"/>
          <p:nvPr/>
        </p:nvSpPr>
        <p:spPr>
          <a:xfrm>
            <a:off x="2471777" y="5684848"/>
            <a:ext cx="1819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well controlled for 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3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months and at low risk for exacerbations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74E4E30-F79C-4F47-B85F-F822E0EC8EE0}"/>
              </a:ext>
            </a:extLst>
          </p:cNvPr>
          <p:cNvSpPr txBox="1"/>
          <p:nvPr/>
        </p:nvSpPr>
        <p:spPr>
          <a:xfrm>
            <a:off x="4524059" y="5661425"/>
            <a:ext cx="1707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uncontrolled </a:t>
            </a:r>
            <a:br>
              <a:rPr lang="en-US" sz="1200" dirty="0">
                <a:solidFill>
                  <a:prstClr val="black"/>
                </a:solidFill>
                <a:latin typeface="Calibri" panose="020F0502020204030204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symptoms, exacerbation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 at increased risk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2FFE08A-ED8B-4CC9-8EEC-DA49A3262469}"/>
              </a:ext>
            </a:extLst>
          </p:cNvPr>
          <p:cNvSpPr txBox="1"/>
          <p:nvPr/>
        </p:nvSpPr>
        <p:spPr>
          <a:xfrm>
            <a:off x="6478523" y="5570984"/>
            <a:ext cx="2327555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Inhaler technique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Adherence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Understanding of self-management plan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Barriers to self-care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255EF32-0560-4EAE-AFF2-428053CDA9DC}"/>
              </a:ext>
            </a:extLst>
          </p:cNvPr>
          <p:cNvCxnSpPr>
            <a:cxnSpLocks/>
          </p:cNvCxnSpPr>
          <p:nvPr/>
        </p:nvCxnSpPr>
        <p:spPr>
          <a:xfrm>
            <a:off x="2480052" y="5588690"/>
            <a:ext cx="18115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E47D829-6886-48E8-A887-6EFD3DA7C273}"/>
              </a:ext>
            </a:extLst>
          </p:cNvPr>
          <p:cNvCxnSpPr>
            <a:cxnSpLocks/>
          </p:cNvCxnSpPr>
          <p:nvPr/>
        </p:nvCxnSpPr>
        <p:spPr>
          <a:xfrm>
            <a:off x="4524059" y="5580784"/>
            <a:ext cx="17076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3261D6A-A9F3-4DC9-A57C-E4AE9A470DEB}"/>
              </a:ext>
            </a:extLst>
          </p:cNvPr>
          <p:cNvCxnSpPr>
            <a:cxnSpLocks/>
          </p:cNvCxnSpPr>
          <p:nvPr/>
        </p:nvCxnSpPr>
        <p:spPr>
          <a:xfrm>
            <a:off x="6470249" y="5588690"/>
            <a:ext cx="2373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516BD4C-C043-441B-A3D2-D67B63255816}"/>
              </a:ext>
            </a:extLst>
          </p:cNvPr>
          <p:cNvSpPr txBox="1"/>
          <p:nvPr/>
        </p:nvSpPr>
        <p:spPr>
          <a:xfrm>
            <a:off x="626425" y="5229338"/>
            <a:ext cx="17247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Reassess every 3 months or at times of poor control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D9DDD5B8-C269-43AC-9C42-A08763736C5F}"/>
              </a:ext>
            </a:extLst>
          </p:cNvPr>
          <p:cNvSpPr/>
          <p:nvPr/>
        </p:nvSpPr>
        <p:spPr>
          <a:xfrm>
            <a:off x="9439619" y="865631"/>
            <a:ext cx="2023153" cy="424820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4A035E7-1FF1-4B5A-9D71-1921BFFF7FFA}"/>
              </a:ext>
            </a:extLst>
          </p:cNvPr>
          <p:cNvSpPr txBox="1"/>
          <p:nvPr/>
        </p:nvSpPr>
        <p:spPr>
          <a:xfrm>
            <a:off x="9509520" y="1018556"/>
            <a:ext cx="18859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ICS/LABA + LAMA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Consider: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B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iologic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therapy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S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pecialist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referral 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AC80C70-14A4-48FA-A49A-E08002EFD6E2}"/>
              </a:ext>
            </a:extLst>
          </p:cNvPr>
          <p:cNvCxnSpPr>
            <a:cxnSpLocks/>
          </p:cNvCxnSpPr>
          <p:nvPr/>
        </p:nvCxnSpPr>
        <p:spPr>
          <a:xfrm>
            <a:off x="9439619" y="1493464"/>
            <a:ext cx="20000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7E23FAB-87D0-40BB-ABD8-73755E5E0D7B}"/>
              </a:ext>
            </a:extLst>
          </p:cNvPr>
          <p:cNvSpPr/>
          <p:nvPr/>
        </p:nvSpPr>
        <p:spPr>
          <a:xfrm>
            <a:off x="9077932" y="5205984"/>
            <a:ext cx="2390729" cy="12652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98293C-33D5-4545-A3A3-E150814B86C2}"/>
              </a:ext>
            </a:extLst>
          </p:cNvPr>
          <p:cNvSpPr txBox="1"/>
          <p:nvPr/>
        </p:nvSpPr>
        <p:spPr>
          <a:xfrm>
            <a:off x="9077932" y="5203091"/>
            <a:ext cx="2390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Refer to a Specialist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D25AC4F-1458-40DF-9E31-689A1BEC33B0}"/>
              </a:ext>
            </a:extLst>
          </p:cNvPr>
          <p:cNvCxnSpPr>
            <a:cxnSpLocks/>
          </p:cNvCxnSpPr>
          <p:nvPr/>
        </p:nvCxnSpPr>
        <p:spPr>
          <a:xfrm>
            <a:off x="9100776" y="5588690"/>
            <a:ext cx="23678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AAF070C-3C1E-4295-B0BA-C103EFAA6B7D}"/>
              </a:ext>
            </a:extLst>
          </p:cNvPr>
          <p:cNvSpPr txBox="1"/>
          <p:nvPr/>
        </p:nvSpPr>
        <p:spPr>
          <a:xfrm>
            <a:off x="9116413" y="5580784"/>
            <a:ext cx="223365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Diagnosis confirmation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risk for death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Needs urgent health care or OCS more than once a year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Evidence of treatment side effects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E8D87CE-F61A-4D92-B3A4-9A72A33ED870}"/>
              </a:ext>
            </a:extLst>
          </p:cNvPr>
          <p:cNvSpPr txBox="1"/>
          <p:nvPr/>
        </p:nvSpPr>
        <p:spPr>
          <a:xfrm>
            <a:off x="7832814" y="6531755"/>
            <a:ext cx="4529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Global Initiative for Asthma (GINA) 2024 (preferred track)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1ECC73C-59F6-44E9-AA5D-319A3EFEA69E}"/>
              </a:ext>
            </a:extLst>
          </p:cNvPr>
          <p:cNvSpPr txBox="1"/>
          <p:nvPr/>
        </p:nvSpPr>
        <p:spPr>
          <a:xfrm>
            <a:off x="4970997" y="3122162"/>
            <a:ext cx="430417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Symbicort 160/4.5 mcg OR</a:t>
            </a:r>
            <a:b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Dulera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100/5 mcg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No more than 6 puffs on a single occasion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MAX 12 puffs total per day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6DEB5FE-0CD8-4868-A99B-5CD6DC64B4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684" y="1543037"/>
            <a:ext cx="1390008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318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Logo, company name&#10;&#10;Description automatically generated">
            <a:extLst>
              <a:ext uri="{FF2B5EF4-FFF2-40B4-BE49-F238E27FC236}">
                <a16:creationId xmlns:a16="http://schemas.microsoft.com/office/drawing/2014/main" id="{76CBF18A-CB0C-4757-A617-D56572B18A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68" y="1305042"/>
            <a:ext cx="1307401" cy="1243245"/>
          </a:xfrm>
          <a:prstGeom prst="rect">
            <a:avLst/>
          </a:prstGeom>
        </p:spPr>
      </p:pic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F8D1F8B1-6BEA-43AC-A20A-322270A62D05}"/>
              </a:ext>
            </a:extLst>
          </p:cNvPr>
          <p:cNvSpPr/>
          <p:nvPr/>
        </p:nvSpPr>
        <p:spPr>
          <a:xfrm>
            <a:off x="5807195" y="2861067"/>
            <a:ext cx="3642146" cy="154012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9A904A-B663-4A5E-A59D-F2A73F5B63FE}"/>
              </a:ext>
            </a:extLst>
          </p:cNvPr>
          <p:cNvSpPr/>
          <p:nvPr/>
        </p:nvSpPr>
        <p:spPr>
          <a:xfrm>
            <a:off x="782946" y="364757"/>
            <a:ext cx="6701770" cy="7701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3A979F6-5A84-43E2-9A86-83B252B74959}"/>
              </a:ext>
            </a:extLst>
          </p:cNvPr>
          <p:cNvSpPr/>
          <p:nvPr/>
        </p:nvSpPr>
        <p:spPr>
          <a:xfrm>
            <a:off x="2414253" y="2498043"/>
            <a:ext cx="1457377" cy="194324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52DCA7-6806-4FD8-9095-9C1CCE71BFAD}"/>
              </a:ext>
            </a:extLst>
          </p:cNvPr>
          <p:cNvSpPr/>
          <p:nvPr/>
        </p:nvSpPr>
        <p:spPr>
          <a:xfrm>
            <a:off x="4115864" y="2033501"/>
            <a:ext cx="1455635" cy="24077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72C677B-C6A1-401E-B28B-28335A479E16}"/>
              </a:ext>
            </a:extLst>
          </p:cNvPr>
          <p:cNvSpPr/>
          <p:nvPr/>
        </p:nvSpPr>
        <p:spPr>
          <a:xfrm>
            <a:off x="5800221" y="1408120"/>
            <a:ext cx="1707600" cy="13636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B879266-1F10-47FE-A8D4-021713318AE9}"/>
              </a:ext>
            </a:extLst>
          </p:cNvPr>
          <p:cNvSpPr/>
          <p:nvPr/>
        </p:nvSpPr>
        <p:spPr>
          <a:xfrm>
            <a:off x="7751294" y="1010218"/>
            <a:ext cx="1698047" cy="17616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953280C-58A6-4162-B1F7-DF304D9F4C40}"/>
              </a:ext>
            </a:extLst>
          </p:cNvPr>
          <p:cNvSpPr/>
          <p:nvPr/>
        </p:nvSpPr>
        <p:spPr>
          <a:xfrm>
            <a:off x="5806416" y="4528127"/>
            <a:ext cx="3642146" cy="634482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466568-9428-4381-85C6-09C3A571AA3C}"/>
              </a:ext>
            </a:extLst>
          </p:cNvPr>
          <p:cNvSpPr txBox="1"/>
          <p:nvPr/>
        </p:nvSpPr>
        <p:spPr>
          <a:xfrm>
            <a:off x="793650" y="440668"/>
            <a:ext cx="6691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Single Maintenance And Reliever Therapy (SMART) Step Guide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6-11 Years Old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A5488D-2F37-442D-A5EA-37AAC938F683}"/>
              </a:ext>
            </a:extLst>
          </p:cNvPr>
          <p:cNvSpPr txBox="1"/>
          <p:nvPr/>
        </p:nvSpPr>
        <p:spPr>
          <a:xfrm>
            <a:off x="2411300" y="2573872"/>
            <a:ext cx="145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1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FB0DDE-4497-4687-BCB9-F709C7934159}"/>
              </a:ext>
            </a:extLst>
          </p:cNvPr>
          <p:cNvSpPr txBox="1"/>
          <p:nvPr/>
        </p:nvSpPr>
        <p:spPr>
          <a:xfrm>
            <a:off x="4152092" y="2158796"/>
            <a:ext cx="1353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Daily low dose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B5F75C-CBC1-402E-B038-6A401E4C5A62}"/>
              </a:ext>
            </a:extLst>
          </p:cNvPr>
          <p:cNvSpPr txBox="1"/>
          <p:nvPr/>
        </p:nvSpPr>
        <p:spPr>
          <a:xfrm>
            <a:off x="5803576" y="1448204"/>
            <a:ext cx="1681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One puff once daily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F8032C-706D-4675-99A4-72427536C430}"/>
              </a:ext>
            </a:extLst>
          </p:cNvPr>
          <p:cNvSpPr txBox="1"/>
          <p:nvPr/>
        </p:nvSpPr>
        <p:spPr>
          <a:xfrm>
            <a:off x="5836797" y="4655612"/>
            <a:ext cx="3696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ICS/formoterol: One puff as needed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6632EC-80C3-4D77-B5FE-998E69D2ABCA}"/>
              </a:ext>
            </a:extLst>
          </p:cNvPr>
          <p:cNvSpPr txBox="1"/>
          <p:nvPr/>
        </p:nvSpPr>
        <p:spPr>
          <a:xfrm>
            <a:off x="694381" y="3237393"/>
            <a:ext cx="1456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Maintenance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EC3731-1CDF-43F0-B3BB-8F38AE15F286}"/>
              </a:ext>
            </a:extLst>
          </p:cNvPr>
          <p:cNvSpPr txBox="1"/>
          <p:nvPr/>
        </p:nvSpPr>
        <p:spPr>
          <a:xfrm>
            <a:off x="698639" y="4690817"/>
            <a:ext cx="1456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Reliever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D4F134-63C0-4AEC-A6C7-FB1F954BD197}"/>
              </a:ext>
            </a:extLst>
          </p:cNvPr>
          <p:cNvSpPr txBox="1"/>
          <p:nvPr/>
        </p:nvSpPr>
        <p:spPr>
          <a:xfrm>
            <a:off x="7755927" y="1125218"/>
            <a:ext cx="17177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One puff twice daily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E0B65A-6287-4287-B050-B70FDCC23E5D}"/>
              </a:ext>
            </a:extLst>
          </p:cNvPr>
          <p:cNvSpPr/>
          <p:nvPr/>
        </p:nvSpPr>
        <p:spPr>
          <a:xfrm>
            <a:off x="2374241" y="5248028"/>
            <a:ext cx="1819808" cy="12415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974C377-5412-4020-8D49-FDE4FC1495B4}"/>
              </a:ext>
            </a:extLst>
          </p:cNvPr>
          <p:cNvSpPr/>
          <p:nvPr/>
        </p:nvSpPr>
        <p:spPr>
          <a:xfrm>
            <a:off x="4463100" y="5248029"/>
            <a:ext cx="1707600" cy="12597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EBBF070-63CB-4619-A4FC-82A693FB793D}"/>
              </a:ext>
            </a:extLst>
          </p:cNvPr>
          <p:cNvSpPr/>
          <p:nvPr/>
        </p:nvSpPr>
        <p:spPr>
          <a:xfrm>
            <a:off x="6409289" y="5248028"/>
            <a:ext cx="2373527" cy="12415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63353FE-8271-46CF-BA55-FA38691FD4C7}"/>
              </a:ext>
            </a:extLst>
          </p:cNvPr>
          <p:cNvSpPr txBox="1"/>
          <p:nvPr/>
        </p:nvSpPr>
        <p:spPr>
          <a:xfrm>
            <a:off x="2401516" y="3131500"/>
            <a:ext cx="1490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Low dose ICS whenever SABA taken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D4EDCF6-988C-44C0-A063-63C3AC2BCE34}"/>
              </a:ext>
            </a:extLst>
          </p:cNvPr>
          <p:cNvCxnSpPr>
            <a:cxnSpLocks/>
          </p:cNvCxnSpPr>
          <p:nvPr/>
        </p:nvCxnSpPr>
        <p:spPr>
          <a:xfrm>
            <a:off x="2414253" y="3021772"/>
            <a:ext cx="145737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A0261B1-E8DE-4A1B-8C46-E08A00356114}"/>
              </a:ext>
            </a:extLst>
          </p:cNvPr>
          <p:cNvCxnSpPr>
            <a:cxnSpLocks/>
          </p:cNvCxnSpPr>
          <p:nvPr/>
        </p:nvCxnSpPr>
        <p:spPr>
          <a:xfrm>
            <a:off x="4115864" y="2612051"/>
            <a:ext cx="145563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A440659-FD8F-4D16-B2CC-0EC11654CD94}"/>
              </a:ext>
            </a:extLst>
          </p:cNvPr>
          <p:cNvCxnSpPr/>
          <p:nvPr/>
        </p:nvCxnSpPr>
        <p:spPr>
          <a:xfrm>
            <a:off x="5815768" y="1914956"/>
            <a:ext cx="17029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BEF4CB0-0A0A-4CE7-87D6-2032CFD067A0}"/>
              </a:ext>
            </a:extLst>
          </p:cNvPr>
          <p:cNvCxnSpPr>
            <a:cxnSpLocks/>
          </p:cNvCxnSpPr>
          <p:nvPr/>
        </p:nvCxnSpPr>
        <p:spPr>
          <a:xfrm>
            <a:off x="7758567" y="1564571"/>
            <a:ext cx="17029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F1CE404A-5D52-418B-8C50-7B8A5E16B1B4}"/>
              </a:ext>
            </a:extLst>
          </p:cNvPr>
          <p:cNvSpPr txBox="1"/>
          <p:nvPr/>
        </p:nvSpPr>
        <p:spPr>
          <a:xfrm>
            <a:off x="2382515" y="5274030"/>
            <a:ext cx="1811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Down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04541FA-5F47-4D56-9182-135D81577550}"/>
              </a:ext>
            </a:extLst>
          </p:cNvPr>
          <p:cNvSpPr txBox="1"/>
          <p:nvPr/>
        </p:nvSpPr>
        <p:spPr>
          <a:xfrm>
            <a:off x="4463099" y="5272152"/>
            <a:ext cx="1707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Up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7EC97B-5D85-4020-9AF6-818A928FDA59}"/>
              </a:ext>
            </a:extLst>
          </p:cNvPr>
          <p:cNvSpPr txBox="1"/>
          <p:nvPr/>
        </p:nvSpPr>
        <p:spPr>
          <a:xfrm>
            <a:off x="6409289" y="5232713"/>
            <a:ext cx="2254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 at each step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BAFCF90-D791-4FF0-B232-A1A6093F2022}"/>
              </a:ext>
            </a:extLst>
          </p:cNvPr>
          <p:cNvSpPr txBox="1"/>
          <p:nvPr/>
        </p:nvSpPr>
        <p:spPr>
          <a:xfrm>
            <a:off x="2374241" y="5721424"/>
            <a:ext cx="1819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well controlled for 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3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months and at low risk for exacerbations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74E4E30-F79C-4F47-B85F-F822E0EC8EE0}"/>
              </a:ext>
            </a:extLst>
          </p:cNvPr>
          <p:cNvSpPr txBox="1"/>
          <p:nvPr/>
        </p:nvSpPr>
        <p:spPr>
          <a:xfrm>
            <a:off x="4463099" y="5698001"/>
            <a:ext cx="1707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uncontrolled </a:t>
            </a:r>
            <a:br>
              <a:rPr lang="en-US" sz="1200" dirty="0">
                <a:solidFill>
                  <a:prstClr val="black"/>
                </a:solidFill>
                <a:latin typeface="Calibri" panose="020F0502020204030204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symptoms, exacerbation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 at increased risk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2FFE08A-ED8B-4CC9-8EEC-DA49A3262469}"/>
              </a:ext>
            </a:extLst>
          </p:cNvPr>
          <p:cNvSpPr txBox="1"/>
          <p:nvPr/>
        </p:nvSpPr>
        <p:spPr>
          <a:xfrm>
            <a:off x="6417563" y="5607560"/>
            <a:ext cx="2327555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Inhaler technique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Adherence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Understanding of self-management plan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Barriers to self-care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255EF32-0560-4EAE-AFF2-428053CDA9DC}"/>
              </a:ext>
            </a:extLst>
          </p:cNvPr>
          <p:cNvCxnSpPr>
            <a:cxnSpLocks/>
          </p:cNvCxnSpPr>
          <p:nvPr/>
        </p:nvCxnSpPr>
        <p:spPr>
          <a:xfrm>
            <a:off x="2382516" y="5625266"/>
            <a:ext cx="18115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E47D829-6886-48E8-A887-6EFD3DA7C273}"/>
              </a:ext>
            </a:extLst>
          </p:cNvPr>
          <p:cNvCxnSpPr>
            <a:cxnSpLocks/>
          </p:cNvCxnSpPr>
          <p:nvPr/>
        </p:nvCxnSpPr>
        <p:spPr>
          <a:xfrm>
            <a:off x="4463099" y="5617360"/>
            <a:ext cx="17076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3261D6A-A9F3-4DC9-A57C-E4AE9A470DEB}"/>
              </a:ext>
            </a:extLst>
          </p:cNvPr>
          <p:cNvCxnSpPr>
            <a:cxnSpLocks/>
          </p:cNvCxnSpPr>
          <p:nvPr/>
        </p:nvCxnSpPr>
        <p:spPr>
          <a:xfrm>
            <a:off x="6409289" y="5625266"/>
            <a:ext cx="2373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516BD4C-C043-441B-A3D2-D67B63255816}"/>
              </a:ext>
            </a:extLst>
          </p:cNvPr>
          <p:cNvSpPr txBox="1"/>
          <p:nvPr/>
        </p:nvSpPr>
        <p:spPr>
          <a:xfrm>
            <a:off x="698873" y="5278805"/>
            <a:ext cx="17247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Reassess every 3 months or at times of poor control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D9DDD5B8-C269-43AC-9C42-A08763736C5F}"/>
              </a:ext>
            </a:extLst>
          </p:cNvPr>
          <p:cNvSpPr/>
          <p:nvPr/>
        </p:nvSpPr>
        <p:spPr>
          <a:xfrm>
            <a:off x="9675703" y="563473"/>
            <a:ext cx="1717798" cy="452608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4A035E7-1FF1-4B5A-9D71-1921BFFF7FFA}"/>
              </a:ext>
            </a:extLst>
          </p:cNvPr>
          <p:cNvSpPr txBox="1"/>
          <p:nvPr/>
        </p:nvSpPr>
        <p:spPr>
          <a:xfrm>
            <a:off x="9858076" y="720455"/>
            <a:ext cx="13530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ICS/LABA + LAMA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Consider: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B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iologic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therapy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S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pecialist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referral 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02ADC46E-9BA7-41C1-B572-8E99F13B266D}"/>
              </a:ext>
            </a:extLst>
          </p:cNvPr>
          <p:cNvSpPr/>
          <p:nvPr/>
        </p:nvSpPr>
        <p:spPr>
          <a:xfrm>
            <a:off x="2374241" y="4540417"/>
            <a:ext cx="3197258" cy="63448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03EBB9E-AA1F-4505-8B05-DD91876F8E7E}"/>
              </a:ext>
            </a:extLst>
          </p:cNvPr>
          <p:cNvSpPr txBox="1"/>
          <p:nvPr/>
        </p:nvSpPr>
        <p:spPr>
          <a:xfrm>
            <a:off x="2609158" y="4675047"/>
            <a:ext cx="2786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SABA: 1-2 puffs as needed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AC80C70-14A4-48FA-A49A-E08002EFD6E2}"/>
              </a:ext>
            </a:extLst>
          </p:cNvPr>
          <p:cNvCxnSpPr>
            <a:cxnSpLocks/>
          </p:cNvCxnSpPr>
          <p:nvPr/>
        </p:nvCxnSpPr>
        <p:spPr>
          <a:xfrm>
            <a:off x="9675702" y="1188664"/>
            <a:ext cx="17029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7E23FAB-87D0-40BB-ABD8-73755E5E0D7B}"/>
              </a:ext>
            </a:extLst>
          </p:cNvPr>
          <p:cNvSpPr/>
          <p:nvPr/>
        </p:nvSpPr>
        <p:spPr>
          <a:xfrm>
            <a:off x="9016972" y="5242560"/>
            <a:ext cx="2390729" cy="12470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98293C-33D5-4545-A3A3-E150814B86C2}"/>
              </a:ext>
            </a:extLst>
          </p:cNvPr>
          <p:cNvSpPr txBox="1"/>
          <p:nvPr/>
        </p:nvSpPr>
        <p:spPr>
          <a:xfrm>
            <a:off x="9016972" y="5239667"/>
            <a:ext cx="2390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Refer to a Specialist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D25AC4F-1458-40DF-9E31-689A1BEC33B0}"/>
              </a:ext>
            </a:extLst>
          </p:cNvPr>
          <p:cNvCxnSpPr>
            <a:cxnSpLocks/>
          </p:cNvCxnSpPr>
          <p:nvPr/>
        </p:nvCxnSpPr>
        <p:spPr>
          <a:xfrm>
            <a:off x="9039816" y="5625266"/>
            <a:ext cx="23678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AAF070C-3C1E-4295-B0BA-C103EFAA6B7D}"/>
              </a:ext>
            </a:extLst>
          </p:cNvPr>
          <p:cNvSpPr txBox="1"/>
          <p:nvPr/>
        </p:nvSpPr>
        <p:spPr>
          <a:xfrm>
            <a:off x="9055453" y="5617360"/>
            <a:ext cx="223365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Diagnosis confirmation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risk for death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Needs urgent health care or OCS more than once a year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Evidence of treatment side effects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E8D87CE-F61A-4D92-B3A4-9A72A33ED870}"/>
              </a:ext>
            </a:extLst>
          </p:cNvPr>
          <p:cNvSpPr txBox="1"/>
          <p:nvPr/>
        </p:nvSpPr>
        <p:spPr>
          <a:xfrm>
            <a:off x="7751294" y="6562227"/>
            <a:ext cx="4529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Global Initiative for Asthma (GINA) 2024 (preferred track)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1ECC73C-59F6-44E9-AA5D-319A3EFEA69E}"/>
              </a:ext>
            </a:extLst>
          </p:cNvPr>
          <p:cNvSpPr txBox="1"/>
          <p:nvPr/>
        </p:nvSpPr>
        <p:spPr>
          <a:xfrm>
            <a:off x="5916450" y="2853765"/>
            <a:ext cx="341430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Symbicort 80/4.5 mcg OR</a:t>
            </a:r>
            <a:b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Dulera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50/5 mcg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No more than 4 puffs on a single occasion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MAX 8 puffs total per day</a:t>
            </a:r>
          </a:p>
        </p:txBody>
      </p:sp>
      <p:pic>
        <p:nvPicPr>
          <p:cNvPr id="50" name="Picture 49" descr="A blue and white logo&#10;&#10;Description automatically generated with low confidence">
            <a:extLst>
              <a:ext uri="{FF2B5EF4-FFF2-40B4-BE49-F238E27FC236}">
                <a16:creationId xmlns:a16="http://schemas.microsoft.com/office/drawing/2014/main" id="{5F347FF4-5BA8-425A-BC0C-CD787F4225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761" y="1680985"/>
            <a:ext cx="1389409" cy="441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610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Logo, company name&#10;&#10;Description automatically generated">
            <a:extLst>
              <a:ext uri="{FF2B5EF4-FFF2-40B4-BE49-F238E27FC236}">
                <a16:creationId xmlns:a16="http://schemas.microsoft.com/office/drawing/2014/main" id="{76CBF18A-CB0C-4757-A617-D56572B18A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81" y="1069487"/>
            <a:ext cx="1307401" cy="124324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89A904A-B663-4A5E-A59D-F2A73F5B63FE}"/>
              </a:ext>
            </a:extLst>
          </p:cNvPr>
          <p:cNvSpPr/>
          <p:nvPr/>
        </p:nvSpPr>
        <p:spPr>
          <a:xfrm>
            <a:off x="782946" y="364757"/>
            <a:ext cx="6701770" cy="7701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3A979F6-5A84-43E2-9A86-83B252B74959}"/>
              </a:ext>
            </a:extLst>
          </p:cNvPr>
          <p:cNvSpPr/>
          <p:nvPr/>
        </p:nvSpPr>
        <p:spPr>
          <a:xfrm>
            <a:off x="2414253" y="2498043"/>
            <a:ext cx="1457377" cy="194324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52DCA7-6806-4FD8-9095-9C1CCE71BFAD}"/>
              </a:ext>
            </a:extLst>
          </p:cNvPr>
          <p:cNvSpPr/>
          <p:nvPr/>
        </p:nvSpPr>
        <p:spPr>
          <a:xfrm>
            <a:off x="4115864" y="2033501"/>
            <a:ext cx="1455635" cy="24077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72C677B-C6A1-401E-B28B-28335A479E16}"/>
              </a:ext>
            </a:extLst>
          </p:cNvPr>
          <p:cNvSpPr/>
          <p:nvPr/>
        </p:nvSpPr>
        <p:spPr>
          <a:xfrm>
            <a:off x="5800221" y="1408119"/>
            <a:ext cx="1707600" cy="304450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B879266-1F10-47FE-A8D4-021713318AE9}"/>
              </a:ext>
            </a:extLst>
          </p:cNvPr>
          <p:cNvSpPr/>
          <p:nvPr/>
        </p:nvSpPr>
        <p:spPr>
          <a:xfrm>
            <a:off x="7751294" y="1010217"/>
            <a:ext cx="1698047" cy="343106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466568-9428-4381-85C6-09C3A571AA3C}"/>
              </a:ext>
            </a:extLst>
          </p:cNvPr>
          <p:cNvSpPr txBox="1"/>
          <p:nvPr/>
        </p:nvSpPr>
        <p:spPr>
          <a:xfrm>
            <a:off x="793650" y="440668"/>
            <a:ext cx="6691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Single Maintenance And Reliever Therapy (SMART) Step Guide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5 Years Old &amp; Younger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A5488D-2F37-442D-A5EA-37AAC938F683}"/>
              </a:ext>
            </a:extLst>
          </p:cNvPr>
          <p:cNvSpPr txBox="1"/>
          <p:nvPr/>
        </p:nvSpPr>
        <p:spPr>
          <a:xfrm>
            <a:off x="2411300" y="2573872"/>
            <a:ext cx="145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1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FB0DDE-4497-4687-BCB9-F709C7934159}"/>
              </a:ext>
            </a:extLst>
          </p:cNvPr>
          <p:cNvSpPr txBox="1"/>
          <p:nvPr/>
        </p:nvSpPr>
        <p:spPr>
          <a:xfrm>
            <a:off x="4152092" y="2158796"/>
            <a:ext cx="1353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Daily low dose ICS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B5F75C-CBC1-402E-B038-6A401E4C5A62}"/>
              </a:ext>
            </a:extLst>
          </p:cNvPr>
          <p:cNvSpPr txBox="1"/>
          <p:nvPr/>
        </p:nvSpPr>
        <p:spPr>
          <a:xfrm>
            <a:off x="5803576" y="1364669"/>
            <a:ext cx="168114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asthma not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well-controlled on low dose ICS: double low-dose ICS or for 4-5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consider low-dose ICS-formoterol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6632EC-80C3-4D77-B5FE-998E69D2ABCA}"/>
              </a:ext>
            </a:extLst>
          </p:cNvPr>
          <p:cNvSpPr txBox="1"/>
          <p:nvPr/>
        </p:nvSpPr>
        <p:spPr>
          <a:xfrm>
            <a:off x="694381" y="3237393"/>
            <a:ext cx="1456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Maintenance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EC3731-1CDF-43F0-B3BB-8F38AE15F286}"/>
              </a:ext>
            </a:extLst>
          </p:cNvPr>
          <p:cNvSpPr txBox="1"/>
          <p:nvPr/>
        </p:nvSpPr>
        <p:spPr>
          <a:xfrm>
            <a:off x="698639" y="4690817"/>
            <a:ext cx="1456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Reliever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D4F134-63C0-4AEC-A6C7-FB1F954BD197}"/>
              </a:ext>
            </a:extLst>
          </p:cNvPr>
          <p:cNvSpPr txBox="1"/>
          <p:nvPr/>
        </p:nvSpPr>
        <p:spPr>
          <a:xfrm>
            <a:off x="7755927" y="1125218"/>
            <a:ext cx="171779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Asthma 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not well-controlled on double ICS or low dose ICS-formoterol: continue controller &amp; refer to specialist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E0B65A-6287-4287-B050-B70FDCC23E5D}"/>
              </a:ext>
            </a:extLst>
          </p:cNvPr>
          <p:cNvSpPr/>
          <p:nvPr/>
        </p:nvSpPr>
        <p:spPr>
          <a:xfrm>
            <a:off x="2374241" y="5248028"/>
            <a:ext cx="1819808" cy="12415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974C377-5412-4020-8D49-FDE4FC1495B4}"/>
              </a:ext>
            </a:extLst>
          </p:cNvPr>
          <p:cNvSpPr/>
          <p:nvPr/>
        </p:nvSpPr>
        <p:spPr>
          <a:xfrm>
            <a:off x="4463100" y="5248029"/>
            <a:ext cx="1707600" cy="12597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EBBF070-63CB-4619-A4FC-82A693FB793D}"/>
              </a:ext>
            </a:extLst>
          </p:cNvPr>
          <p:cNvSpPr/>
          <p:nvPr/>
        </p:nvSpPr>
        <p:spPr>
          <a:xfrm>
            <a:off x="6409289" y="5248028"/>
            <a:ext cx="2373527" cy="12415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63353FE-8271-46CF-BA55-FA38691FD4C7}"/>
              </a:ext>
            </a:extLst>
          </p:cNvPr>
          <p:cNvSpPr txBox="1"/>
          <p:nvPr/>
        </p:nvSpPr>
        <p:spPr>
          <a:xfrm>
            <a:off x="2401516" y="3131500"/>
            <a:ext cx="1490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Short course of ICS at onset of a viral illness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D4EDCF6-988C-44C0-A063-63C3AC2BCE34}"/>
              </a:ext>
            </a:extLst>
          </p:cNvPr>
          <p:cNvCxnSpPr>
            <a:cxnSpLocks/>
          </p:cNvCxnSpPr>
          <p:nvPr/>
        </p:nvCxnSpPr>
        <p:spPr>
          <a:xfrm>
            <a:off x="2414253" y="3021772"/>
            <a:ext cx="145737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A0261B1-E8DE-4A1B-8C46-E08A00356114}"/>
              </a:ext>
            </a:extLst>
          </p:cNvPr>
          <p:cNvCxnSpPr>
            <a:cxnSpLocks/>
          </p:cNvCxnSpPr>
          <p:nvPr/>
        </p:nvCxnSpPr>
        <p:spPr>
          <a:xfrm>
            <a:off x="4115864" y="2612051"/>
            <a:ext cx="145563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A440659-FD8F-4D16-B2CC-0EC11654CD94}"/>
              </a:ext>
            </a:extLst>
          </p:cNvPr>
          <p:cNvCxnSpPr/>
          <p:nvPr/>
        </p:nvCxnSpPr>
        <p:spPr>
          <a:xfrm>
            <a:off x="5815768" y="1914956"/>
            <a:ext cx="17029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BEF4CB0-0A0A-4CE7-87D6-2032CFD067A0}"/>
              </a:ext>
            </a:extLst>
          </p:cNvPr>
          <p:cNvCxnSpPr>
            <a:cxnSpLocks/>
          </p:cNvCxnSpPr>
          <p:nvPr/>
        </p:nvCxnSpPr>
        <p:spPr>
          <a:xfrm>
            <a:off x="7758567" y="1564571"/>
            <a:ext cx="17029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F1CE404A-5D52-418B-8C50-7B8A5E16B1B4}"/>
              </a:ext>
            </a:extLst>
          </p:cNvPr>
          <p:cNvSpPr txBox="1"/>
          <p:nvPr/>
        </p:nvSpPr>
        <p:spPr>
          <a:xfrm>
            <a:off x="2382515" y="5274030"/>
            <a:ext cx="1811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Down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04541FA-5F47-4D56-9182-135D81577550}"/>
              </a:ext>
            </a:extLst>
          </p:cNvPr>
          <p:cNvSpPr txBox="1"/>
          <p:nvPr/>
        </p:nvSpPr>
        <p:spPr>
          <a:xfrm>
            <a:off x="4463099" y="5272152"/>
            <a:ext cx="1707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 Up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7EC97B-5D85-4020-9AF6-818A928FDA59}"/>
              </a:ext>
            </a:extLst>
          </p:cNvPr>
          <p:cNvSpPr txBox="1"/>
          <p:nvPr/>
        </p:nvSpPr>
        <p:spPr>
          <a:xfrm>
            <a:off x="6409289" y="5232713"/>
            <a:ext cx="2254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 at each step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BAFCF90-D791-4FF0-B232-A1A6093F2022}"/>
              </a:ext>
            </a:extLst>
          </p:cNvPr>
          <p:cNvSpPr txBox="1"/>
          <p:nvPr/>
        </p:nvSpPr>
        <p:spPr>
          <a:xfrm>
            <a:off x="2374241" y="5721424"/>
            <a:ext cx="1819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well controlled for 3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months and at low risk for exacerbations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74E4E30-F79C-4F47-B85F-F822E0EC8EE0}"/>
              </a:ext>
            </a:extLst>
          </p:cNvPr>
          <p:cNvSpPr txBox="1"/>
          <p:nvPr/>
        </p:nvSpPr>
        <p:spPr>
          <a:xfrm>
            <a:off x="4463099" y="5698001"/>
            <a:ext cx="1707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uncontrolled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symptoms, exacerbation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 at increased risk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2FFE08A-ED8B-4CC9-8EEC-DA49A3262469}"/>
              </a:ext>
            </a:extLst>
          </p:cNvPr>
          <p:cNvSpPr txBox="1"/>
          <p:nvPr/>
        </p:nvSpPr>
        <p:spPr>
          <a:xfrm>
            <a:off x="6417563" y="5607560"/>
            <a:ext cx="2327555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Inhaler technique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Adherence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Understanding of self-management plan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Barriers to self-care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255EF32-0560-4EAE-AFF2-428053CDA9DC}"/>
              </a:ext>
            </a:extLst>
          </p:cNvPr>
          <p:cNvCxnSpPr>
            <a:cxnSpLocks/>
          </p:cNvCxnSpPr>
          <p:nvPr/>
        </p:nvCxnSpPr>
        <p:spPr>
          <a:xfrm>
            <a:off x="2382516" y="5625266"/>
            <a:ext cx="18115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E47D829-6886-48E8-A887-6EFD3DA7C273}"/>
              </a:ext>
            </a:extLst>
          </p:cNvPr>
          <p:cNvCxnSpPr>
            <a:cxnSpLocks/>
          </p:cNvCxnSpPr>
          <p:nvPr/>
        </p:nvCxnSpPr>
        <p:spPr>
          <a:xfrm>
            <a:off x="4463099" y="5617360"/>
            <a:ext cx="17076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3261D6A-A9F3-4DC9-A57C-E4AE9A470DEB}"/>
              </a:ext>
            </a:extLst>
          </p:cNvPr>
          <p:cNvCxnSpPr>
            <a:cxnSpLocks/>
          </p:cNvCxnSpPr>
          <p:nvPr/>
        </p:nvCxnSpPr>
        <p:spPr>
          <a:xfrm>
            <a:off x="6409289" y="5625266"/>
            <a:ext cx="2373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516BD4C-C043-441B-A3D2-D67B63255816}"/>
              </a:ext>
            </a:extLst>
          </p:cNvPr>
          <p:cNvSpPr txBox="1"/>
          <p:nvPr/>
        </p:nvSpPr>
        <p:spPr>
          <a:xfrm>
            <a:off x="698873" y="5278805"/>
            <a:ext cx="17247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Reassess every 3 months or at times of poor control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02ADC46E-9BA7-41C1-B572-8E99F13B266D}"/>
              </a:ext>
            </a:extLst>
          </p:cNvPr>
          <p:cNvSpPr/>
          <p:nvPr/>
        </p:nvSpPr>
        <p:spPr>
          <a:xfrm>
            <a:off x="2374240" y="4540417"/>
            <a:ext cx="7099483" cy="63448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03EBB9E-AA1F-4505-8B05-DD91876F8E7E}"/>
              </a:ext>
            </a:extLst>
          </p:cNvPr>
          <p:cNvSpPr txBox="1"/>
          <p:nvPr/>
        </p:nvSpPr>
        <p:spPr>
          <a:xfrm>
            <a:off x="2449500" y="4666654"/>
            <a:ext cx="6948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SABA: 1-2 puffs as needed; 4-5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Steps 3-4 consider ICS-formoterol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E23FAB-87D0-40BB-ABD8-73755E5E0D7B}"/>
              </a:ext>
            </a:extLst>
          </p:cNvPr>
          <p:cNvSpPr/>
          <p:nvPr/>
        </p:nvSpPr>
        <p:spPr>
          <a:xfrm>
            <a:off x="9016972" y="5242560"/>
            <a:ext cx="2390729" cy="12470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98293C-33D5-4545-A3A3-E150814B86C2}"/>
              </a:ext>
            </a:extLst>
          </p:cNvPr>
          <p:cNvSpPr txBox="1"/>
          <p:nvPr/>
        </p:nvSpPr>
        <p:spPr>
          <a:xfrm>
            <a:off x="9016972" y="5239667"/>
            <a:ext cx="2390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Refer to a Specialist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D25AC4F-1458-40DF-9E31-689A1BEC33B0}"/>
              </a:ext>
            </a:extLst>
          </p:cNvPr>
          <p:cNvCxnSpPr>
            <a:cxnSpLocks/>
          </p:cNvCxnSpPr>
          <p:nvPr/>
        </p:nvCxnSpPr>
        <p:spPr>
          <a:xfrm>
            <a:off x="9039816" y="5625266"/>
            <a:ext cx="23678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AAF070C-3C1E-4295-B0BA-C103EFAA6B7D}"/>
              </a:ext>
            </a:extLst>
          </p:cNvPr>
          <p:cNvSpPr txBox="1"/>
          <p:nvPr/>
        </p:nvSpPr>
        <p:spPr>
          <a:xfrm>
            <a:off x="9055453" y="5617360"/>
            <a:ext cx="223365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Diagnosis confirmation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risk for death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Needs urgent health care or OCS more than once a year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Evidence of treatment side effects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E8D87CE-F61A-4D92-B3A4-9A72A33ED870}"/>
              </a:ext>
            </a:extLst>
          </p:cNvPr>
          <p:cNvSpPr txBox="1"/>
          <p:nvPr/>
        </p:nvSpPr>
        <p:spPr>
          <a:xfrm>
            <a:off x="7758567" y="6555051"/>
            <a:ext cx="4529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Global Initiative for Asthma (GINA) 2024 (preferred track)</a:t>
            </a:r>
          </a:p>
        </p:txBody>
      </p:sp>
      <p:pic>
        <p:nvPicPr>
          <p:cNvPr id="50" name="Picture 49" descr="A blue and white logo&#10;&#10;Description automatically generated with low confidence">
            <a:extLst>
              <a:ext uri="{FF2B5EF4-FFF2-40B4-BE49-F238E27FC236}">
                <a16:creationId xmlns:a16="http://schemas.microsoft.com/office/drawing/2014/main" id="{5F347FF4-5BA8-425A-BC0C-CD787F4225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954" y="1464237"/>
            <a:ext cx="1389409" cy="441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949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4310</TotalTime>
  <Words>538</Words>
  <Application>Microsoft Office PowerPoint</Application>
  <PresentationFormat>Widescreen</PresentationFormat>
  <Paragraphs>110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Stoermer Grossman, Karla</dc:creator>
  <cp:lastModifiedBy>Stoermer Grossman, Karla</cp:lastModifiedBy>
  <cp:revision>36</cp:revision>
  <dcterms:created xsi:type="dcterms:W3CDTF">2022-04-14T13:03:12Z</dcterms:created>
  <dcterms:modified xsi:type="dcterms:W3CDTF">2024-10-31T16:12:02Z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fed65-62e7-46ea-af74-187e0c17143a_Enabled">
    <vt:lpwstr>true</vt:lpwstr>
  </property>
  <property fmtid="{D5CDD505-2E9C-101B-9397-08002B2CF9AE}" pid="3" name="MSIP_Label_3a2fed65-62e7-46ea-af74-187e0c17143a_SetDate">
    <vt:lpwstr>2022-04-27T13:42:08Z</vt:lpwstr>
  </property>
  <property fmtid="{D5CDD505-2E9C-101B-9397-08002B2CF9AE}" pid="4" name="MSIP_Label_3a2fed65-62e7-46ea-af74-187e0c17143a_Method">
    <vt:lpwstr>Privileged</vt:lpwstr>
  </property>
  <property fmtid="{D5CDD505-2E9C-101B-9397-08002B2CF9AE}" pid="5" name="MSIP_Label_3a2fed65-62e7-46ea-af74-187e0c17143a_Name">
    <vt:lpwstr>3a2fed65-62e7-46ea-af74-187e0c17143a</vt:lpwstr>
  </property>
  <property fmtid="{D5CDD505-2E9C-101B-9397-08002B2CF9AE}" pid="6" name="MSIP_Label_3a2fed65-62e7-46ea-af74-187e0c17143a_SiteId">
    <vt:lpwstr>d5fb7087-3777-42ad-966a-892ef47225d1</vt:lpwstr>
  </property>
  <property fmtid="{D5CDD505-2E9C-101B-9397-08002B2CF9AE}" pid="7" name="MSIP_Label_3a2fed65-62e7-46ea-af74-187e0c17143a_ActionId">
    <vt:lpwstr>eed81994-118a-435f-8aa4-652f27276c9e</vt:lpwstr>
  </property>
  <property fmtid="{D5CDD505-2E9C-101B-9397-08002B2CF9AE}" pid="8" name="MSIP_Label_3a2fed65-62e7-46ea-af74-187e0c17143a_ContentBits">
    <vt:lpwstr>0</vt:lpwstr>
  </property>
</Properties>
</file>