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62"/>
  </p:notesMasterIdLst>
  <p:sldIdLst>
    <p:sldId id="257" r:id="rId5"/>
    <p:sldId id="333" r:id="rId6"/>
    <p:sldId id="334" r:id="rId7"/>
    <p:sldId id="335" r:id="rId8"/>
    <p:sldId id="336" r:id="rId9"/>
    <p:sldId id="337" r:id="rId10"/>
    <p:sldId id="338" r:id="rId11"/>
    <p:sldId id="339" r:id="rId12"/>
    <p:sldId id="340" r:id="rId13"/>
    <p:sldId id="341" r:id="rId14"/>
    <p:sldId id="342" r:id="rId15"/>
    <p:sldId id="393" r:id="rId16"/>
    <p:sldId id="343" r:id="rId17"/>
    <p:sldId id="344" r:id="rId18"/>
    <p:sldId id="345" r:id="rId19"/>
    <p:sldId id="346" r:id="rId20"/>
    <p:sldId id="347" r:id="rId21"/>
    <p:sldId id="348" r:id="rId22"/>
    <p:sldId id="349" r:id="rId23"/>
    <p:sldId id="350" r:id="rId24"/>
    <p:sldId id="351" r:id="rId25"/>
    <p:sldId id="352" r:id="rId26"/>
    <p:sldId id="353" r:id="rId27"/>
    <p:sldId id="354" r:id="rId28"/>
    <p:sldId id="355" r:id="rId29"/>
    <p:sldId id="356" r:id="rId30"/>
    <p:sldId id="357" r:id="rId31"/>
    <p:sldId id="358" r:id="rId32"/>
    <p:sldId id="359" r:id="rId33"/>
    <p:sldId id="360" r:id="rId34"/>
    <p:sldId id="361" r:id="rId35"/>
    <p:sldId id="362" r:id="rId36"/>
    <p:sldId id="363" r:id="rId37"/>
    <p:sldId id="364" r:id="rId38"/>
    <p:sldId id="365" r:id="rId39"/>
    <p:sldId id="366" r:id="rId40"/>
    <p:sldId id="367" r:id="rId41"/>
    <p:sldId id="368" r:id="rId42"/>
    <p:sldId id="394" r:id="rId43"/>
    <p:sldId id="370" r:id="rId44"/>
    <p:sldId id="369" r:id="rId45"/>
    <p:sldId id="371" r:id="rId46"/>
    <p:sldId id="372" r:id="rId47"/>
    <p:sldId id="373" r:id="rId48"/>
    <p:sldId id="374" r:id="rId49"/>
    <p:sldId id="375" r:id="rId50"/>
    <p:sldId id="377" r:id="rId51"/>
    <p:sldId id="376" r:id="rId52"/>
    <p:sldId id="378" r:id="rId53"/>
    <p:sldId id="392" r:id="rId54"/>
    <p:sldId id="379" r:id="rId55"/>
    <p:sldId id="381" r:id="rId56"/>
    <p:sldId id="382" r:id="rId57"/>
    <p:sldId id="380" r:id="rId58"/>
    <p:sldId id="383" r:id="rId59"/>
    <p:sldId id="395" r:id="rId60"/>
    <p:sldId id="390"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ogelmeier" initials="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A900"/>
    <a:srgbClr val="1F366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AFB231-B5E7-4935-9D20-91D64BBF7537}" v="4" dt="2024-11-15T00:07:21.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40" autoAdjust="0"/>
  </p:normalViewPr>
  <p:slideViewPr>
    <p:cSldViewPr snapToGrid="0">
      <p:cViewPr varScale="1">
        <p:scale>
          <a:sx n="90" d="100"/>
          <a:sy n="90" d="100"/>
        </p:scale>
        <p:origin x="168"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Langefeld" userId="edd4b355-27bd-4e8f-bc41-70bf1904fb8c" providerId="ADAL" clId="{8A46D058-2687-454A-9722-B1D64EB253A9}"/>
    <pc:docChg chg="modSld sldOrd">
      <pc:chgData name="Katie Langefeld" userId="edd4b355-27bd-4e8f-bc41-70bf1904fb8c" providerId="ADAL" clId="{8A46D058-2687-454A-9722-B1D64EB253A9}" dt="2024-11-15T23:31:10.592" v="1"/>
      <pc:docMkLst>
        <pc:docMk/>
      </pc:docMkLst>
      <pc:sldChg chg="ord">
        <pc:chgData name="Katie Langefeld" userId="edd4b355-27bd-4e8f-bc41-70bf1904fb8c" providerId="ADAL" clId="{8A46D058-2687-454A-9722-B1D64EB253A9}" dt="2024-11-15T23:31:10.592" v="1"/>
        <pc:sldMkLst>
          <pc:docMk/>
          <pc:sldMk cId="1355640439" sldId="333"/>
        </pc:sldMkLst>
      </pc:sldChg>
    </pc:docChg>
  </pc:docChgLst>
  <pc:docChgLst>
    <pc:chgData name="Ruth Hadfield" userId="5fe203a7e69e4e6a" providerId="LiveId" clId="{2DAFB231-B5E7-4935-9D20-91D64BBF7537}"/>
    <pc:docChg chg="undo custSel addSld delSld modSld">
      <pc:chgData name="Ruth Hadfield" userId="5fe203a7e69e4e6a" providerId="LiveId" clId="{2DAFB231-B5E7-4935-9D20-91D64BBF7537}" dt="2024-11-15T00:07:51.616" v="60" actId="962"/>
      <pc:docMkLst>
        <pc:docMk/>
      </pc:docMkLst>
      <pc:sldChg chg="modSp mod">
        <pc:chgData name="Ruth Hadfield" userId="5fe203a7e69e4e6a" providerId="LiveId" clId="{2DAFB231-B5E7-4935-9D20-91D64BBF7537}" dt="2024-11-14T01:02:01.127" v="50" actId="20577"/>
        <pc:sldMkLst>
          <pc:docMk/>
          <pc:sldMk cId="1293001389" sldId="364"/>
        </pc:sldMkLst>
        <pc:spChg chg="mod">
          <ac:chgData name="Ruth Hadfield" userId="5fe203a7e69e4e6a" providerId="LiveId" clId="{2DAFB231-B5E7-4935-9D20-91D64BBF7537}" dt="2024-11-14T01:02:01.127" v="50" actId="20577"/>
          <ac:spMkLst>
            <pc:docMk/>
            <pc:sldMk cId="1293001389" sldId="364"/>
            <ac:spMk id="3" creationId="{300F9C6B-C8A4-446B-474F-85D2D2783F98}"/>
          </ac:spMkLst>
        </pc:spChg>
      </pc:sldChg>
      <pc:sldChg chg="addSp delSp modSp mod">
        <pc:chgData name="Ruth Hadfield" userId="5fe203a7e69e4e6a" providerId="LiveId" clId="{2DAFB231-B5E7-4935-9D20-91D64BBF7537}" dt="2024-11-13T02:10:21.098" v="19" actId="962"/>
        <pc:sldMkLst>
          <pc:docMk/>
          <pc:sldMk cId="601482033" sldId="366"/>
        </pc:sldMkLst>
        <pc:picChg chg="add del">
          <ac:chgData name="Ruth Hadfield" userId="5fe203a7e69e4e6a" providerId="LiveId" clId="{2DAFB231-B5E7-4935-9D20-91D64BBF7537}" dt="2024-11-12T02:57:17.242" v="2" actId="478"/>
          <ac:picMkLst>
            <pc:docMk/>
            <pc:sldMk cId="601482033" sldId="366"/>
            <ac:picMk id="11" creationId="{86275F07-1F6D-EA6E-EAF9-3821DC5343D6}"/>
          </ac:picMkLst>
        </pc:picChg>
        <pc:picChg chg="add mod modCrop">
          <ac:chgData name="Ruth Hadfield" userId="5fe203a7e69e4e6a" providerId="LiveId" clId="{2DAFB231-B5E7-4935-9D20-91D64BBF7537}" dt="2024-11-13T02:10:21.098" v="19" actId="962"/>
          <ac:picMkLst>
            <pc:docMk/>
            <pc:sldMk cId="601482033" sldId="366"/>
            <ac:picMk id="11" creationId="{A0D8C914-2455-438F-7268-606505FBAD27}"/>
          </ac:picMkLst>
        </pc:picChg>
        <pc:picChg chg="add del mod modCrop">
          <ac:chgData name="Ruth Hadfield" userId="5fe203a7e69e4e6a" providerId="LiveId" clId="{2DAFB231-B5E7-4935-9D20-91D64BBF7537}" dt="2024-11-13T02:09:18.050" v="11" actId="478"/>
          <ac:picMkLst>
            <pc:docMk/>
            <pc:sldMk cId="601482033" sldId="366"/>
            <ac:picMk id="12" creationId="{4059BC32-96E5-16B6-D182-9907A5939B10}"/>
          </ac:picMkLst>
        </pc:picChg>
      </pc:sldChg>
      <pc:sldChg chg="addSp delSp modSp mod">
        <pc:chgData name="Ruth Hadfield" userId="5fe203a7e69e4e6a" providerId="LiveId" clId="{2DAFB231-B5E7-4935-9D20-91D64BBF7537}" dt="2024-11-14T01:01:04.708" v="29" actId="962"/>
        <pc:sldMkLst>
          <pc:docMk/>
          <pc:sldMk cId="3795552932" sldId="380"/>
        </pc:sldMkLst>
        <pc:picChg chg="add del">
          <ac:chgData name="Ruth Hadfield" userId="5fe203a7e69e4e6a" providerId="LiveId" clId="{2DAFB231-B5E7-4935-9D20-91D64BBF7537}" dt="2024-11-14T01:00:30.309" v="23" actId="478"/>
          <ac:picMkLst>
            <pc:docMk/>
            <pc:sldMk cId="3795552932" sldId="380"/>
            <ac:picMk id="7" creationId="{D59F5814-8703-D9C3-3365-0F10A9120A18}"/>
          </ac:picMkLst>
        </pc:picChg>
        <pc:picChg chg="add mod">
          <ac:chgData name="Ruth Hadfield" userId="5fe203a7e69e4e6a" providerId="LiveId" clId="{2DAFB231-B5E7-4935-9D20-91D64BBF7537}" dt="2024-11-14T01:01:04.708" v="29" actId="962"/>
          <ac:picMkLst>
            <pc:docMk/>
            <pc:sldMk cId="3795552932" sldId="380"/>
            <ac:picMk id="11" creationId="{97DA3454-0074-4704-F5DB-BA80083BCCBA}"/>
          </ac:picMkLst>
        </pc:picChg>
      </pc:sldChg>
      <pc:sldChg chg="addSp delSp modSp mod">
        <pc:chgData name="Ruth Hadfield" userId="5fe203a7e69e4e6a" providerId="LiveId" clId="{2DAFB231-B5E7-4935-9D20-91D64BBF7537}" dt="2024-11-15T00:07:51.616" v="60" actId="962"/>
        <pc:sldMkLst>
          <pc:docMk/>
          <pc:sldMk cId="1092064" sldId="383"/>
        </pc:sldMkLst>
        <pc:picChg chg="del">
          <ac:chgData name="Ruth Hadfield" userId="5fe203a7e69e4e6a" providerId="LiveId" clId="{2DAFB231-B5E7-4935-9D20-91D64BBF7537}" dt="2024-11-15T00:07:07.777" v="51" actId="478"/>
          <ac:picMkLst>
            <pc:docMk/>
            <pc:sldMk cId="1092064" sldId="383"/>
            <ac:picMk id="11" creationId="{20C8FE1A-5E35-F387-E0F5-7487A737F00A}"/>
          </ac:picMkLst>
        </pc:picChg>
        <pc:picChg chg="add mod modCrop">
          <ac:chgData name="Ruth Hadfield" userId="5fe203a7e69e4e6a" providerId="LiveId" clId="{2DAFB231-B5E7-4935-9D20-91D64BBF7537}" dt="2024-11-15T00:07:51.616" v="60" actId="962"/>
          <ac:picMkLst>
            <pc:docMk/>
            <pc:sldMk cId="1092064" sldId="383"/>
            <ac:picMk id="12" creationId="{0A7EEEE2-BA72-1E5F-19C0-2F0BC4B90CC4}"/>
          </ac:picMkLst>
        </pc:picChg>
      </pc:sldChg>
      <pc:sldChg chg="add del">
        <pc:chgData name="Ruth Hadfield" userId="5fe203a7e69e4e6a" providerId="LiveId" clId="{2DAFB231-B5E7-4935-9D20-91D64BBF7537}" dt="2024-11-14T01:01:29.594" v="30" actId="2696"/>
        <pc:sldMkLst>
          <pc:docMk/>
          <pc:sldMk cId="13168701" sldId="3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9EED27-985E-465B-B3D3-43096657739D}" type="datetimeFigureOut">
              <a:rPr lang="en-AU" smtClean="0"/>
              <a:t>15/11/2024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E692CC-85C8-49BA-8BAE-B4D12AF4B67E}" type="slidenum">
              <a:rPr lang="en-AU" smtClean="0"/>
              <a:t>‹#›</a:t>
            </a:fld>
            <a:endParaRPr lang="en-AU"/>
          </a:p>
        </p:txBody>
      </p:sp>
    </p:spTree>
    <p:extLst>
      <p:ext uri="{BB962C8B-B14F-4D97-AF65-F5344CB8AC3E}">
        <p14:creationId xmlns:p14="http://schemas.microsoft.com/office/powerpoint/2010/main" val="3794204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E692CC-85C8-49BA-8BAE-B4D12AF4B67E}" type="slidenum">
              <a:rPr lang="en-AU" smtClean="0"/>
              <a:t>1</a:t>
            </a:fld>
            <a:endParaRPr lang="en-AU"/>
          </a:p>
        </p:txBody>
      </p:sp>
    </p:spTree>
    <p:extLst>
      <p:ext uri="{BB962C8B-B14F-4D97-AF65-F5344CB8AC3E}">
        <p14:creationId xmlns:p14="http://schemas.microsoft.com/office/powerpoint/2010/main" val="2658828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ECE7A3-460A-49B4-939A-7FCC95D9764F}" type="datetime1">
              <a:rPr lang="en-AU" smtClean="0"/>
              <a:t>15/11/2024</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498805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6B8BE3-1EFD-4755-926F-ED07F09886F8}" type="datetime1">
              <a:rPr lang="en-AU" smtClean="0"/>
              <a:t>15/11/2024</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46796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81816C-8629-48BC-BE23-B801A8645178}" type="datetime1">
              <a:rPr lang="en-AU" smtClean="0"/>
              <a:t>15/11/2024</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69999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7C0BAF-8F54-4535-88DC-EBB43CE1D10A}" type="datetime1">
              <a:rPr lang="en-AU" smtClean="0"/>
              <a:t>15/11/2024</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877008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26C961-3A30-4931-97DB-BE887D82A61D}" type="datetime1">
              <a:rPr lang="en-AU" smtClean="0"/>
              <a:t>15/11/2024</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442516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8B363D-7C98-449F-86FB-4F5E314C7BCB}" type="datetime1">
              <a:rPr lang="en-AU" smtClean="0"/>
              <a:t>15/11/2024</a:t>
            </a:fld>
            <a:endParaRPr lang="en-AU"/>
          </a:p>
        </p:txBody>
      </p:sp>
      <p:sp>
        <p:nvSpPr>
          <p:cNvPr id="6" name="Footer Placeholder 5"/>
          <p:cNvSpPr>
            <a:spLocks noGrp="1"/>
          </p:cNvSpPr>
          <p:nvPr>
            <p:ph type="ftr" sz="quarter" idx="11"/>
          </p:nvPr>
        </p:nvSpPr>
        <p:spPr/>
        <p:txBody>
          <a:bodyPr/>
          <a:lstStyle/>
          <a:p>
            <a:r>
              <a:rPr lang="en-US"/>
              <a:t>© 2023, 2024 Global Initiative for Chronic Obstructive Lung Disease</a:t>
            </a:r>
            <a:endParaRPr lang="en-AU" dirty="0"/>
          </a:p>
        </p:txBody>
      </p:sp>
      <p:sp>
        <p:nvSpPr>
          <p:cNvPr id="7" name="Slide Number Placeholder 6"/>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593991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68C629-E4E0-477A-8DF0-C31F8A60F00F}" type="datetime1">
              <a:rPr lang="en-AU" smtClean="0"/>
              <a:t>15/11/2024</a:t>
            </a:fld>
            <a:endParaRPr lang="en-AU"/>
          </a:p>
        </p:txBody>
      </p:sp>
      <p:sp>
        <p:nvSpPr>
          <p:cNvPr id="8" name="Footer Placeholder 7"/>
          <p:cNvSpPr>
            <a:spLocks noGrp="1"/>
          </p:cNvSpPr>
          <p:nvPr>
            <p:ph type="ftr" sz="quarter" idx="11"/>
          </p:nvPr>
        </p:nvSpPr>
        <p:spPr/>
        <p:txBody>
          <a:bodyPr/>
          <a:lstStyle/>
          <a:p>
            <a:r>
              <a:rPr lang="en-US"/>
              <a:t>© 2023, 2024 Global Initiative for Chronic Obstructive Lung Disease</a:t>
            </a:r>
            <a:endParaRPr lang="en-AU" dirty="0"/>
          </a:p>
        </p:txBody>
      </p:sp>
      <p:sp>
        <p:nvSpPr>
          <p:cNvPr id="9" name="Slide Number Placeholder 8"/>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925014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34B0EB-857C-4987-A1B2-54B8CC5FDF42}" type="datetime1">
              <a:rPr lang="en-AU" smtClean="0"/>
              <a:t>15/11/2024</a:t>
            </a:fld>
            <a:endParaRPr lang="en-AU"/>
          </a:p>
        </p:txBody>
      </p:sp>
      <p:sp>
        <p:nvSpPr>
          <p:cNvPr id="4" name="Footer Placeholder 3"/>
          <p:cNvSpPr>
            <a:spLocks noGrp="1"/>
          </p:cNvSpPr>
          <p:nvPr>
            <p:ph type="ftr" sz="quarter" idx="11"/>
          </p:nvPr>
        </p:nvSpPr>
        <p:spPr/>
        <p:txBody>
          <a:bodyPr/>
          <a:lstStyle/>
          <a:p>
            <a:r>
              <a:rPr lang="en-US"/>
              <a:t>© 2023, 2024 Global Initiative for Chronic Obstructive Lung Disease</a:t>
            </a:r>
            <a:endParaRPr lang="en-AU" dirty="0"/>
          </a:p>
        </p:txBody>
      </p:sp>
      <p:sp>
        <p:nvSpPr>
          <p:cNvPr id="5" name="Slide Number Placeholder 4"/>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2623506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CE846-06F4-4276-A138-D4396F03D5AB}" type="datetime1">
              <a:rPr lang="en-AU" smtClean="0"/>
              <a:t>15/11/2024</a:t>
            </a:fld>
            <a:endParaRPr lang="en-AU"/>
          </a:p>
        </p:txBody>
      </p:sp>
      <p:sp>
        <p:nvSpPr>
          <p:cNvPr id="3" name="Footer Placeholder 2"/>
          <p:cNvSpPr>
            <a:spLocks noGrp="1"/>
          </p:cNvSpPr>
          <p:nvPr>
            <p:ph type="ftr" sz="quarter" idx="11"/>
          </p:nvPr>
        </p:nvSpPr>
        <p:spPr/>
        <p:txBody>
          <a:bodyPr/>
          <a:lstStyle/>
          <a:p>
            <a:r>
              <a:rPr lang="en-US"/>
              <a:t>© 2023, 2024 Global Initiative for Chronic Obstructive Lung Disease</a:t>
            </a:r>
            <a:endParaRPr lang="en-AU" dirty="0"/>
          </a:p>
        </p:txBody>
      </p:sp>
      <p:sp>
        <p:nvSpPr>
          <p:cNvPr id="4" name="Slide Number Placeholder 3"/>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412249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B9AA91-7E2B-41D2-98A1-7E40CE08DA0E}" type="datetime1">
              <a:rPr lang="en-AU" smtClean="0"/>
              <a:t>15/11/2024</a:t>
            </a:fld>
            <a:endParaRPr lang="en-AU"/>
          </a:p>
        </p:txBody>
      </p:sp>
      <p:sp>
        <p:nvSpPr>
          <p:cNvPr id="6" name="Footer Placeholder 5"/>
          <p:cNvSpPr>
            <a:spLocks noGrp="1"/>
          </p:cNvSpPr>
          <p:nvPr>
            <p:ph type="ftr" sz="quarter" idx="11"/>
          </p:nvPr>
        </p:nvSpPr>
        <p:spPr/>
        <p:txBody>
          <a:bodyPr/>
          <a:lstStyle/>
          <a:p>
            <a:r>
              <a:rPr lang="en-US"/>
              <a:t>© 2023, 2024 Global Initiative for Chronic Obstructive Lung Disease</a:t>
            </a:r>
            <a:endParaRPr lang="en-AU" dirty="0"/>
          </a:p>
        </p:txBody>
      </p:sp>
      <p:sp>
        <p:nvSpPr>
          <p:cNvPr id="7" name="Slide Number Placeholder 6"/>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284028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AEF252-0ABA-4591-A005-9D301C278F79}" type="datetime1">
              <a:rPr lang="en-AU" smtClean="0"/>
              <a:t>15/11/2024</a:t>
            </a:fld>
            <a:endParaRPr lang="en-AU"/>
          </a:p>
        </p:txBody>
      </p:sp>
      <p:sp>
        <p:nvSpPr>
          <p:cNvPr id="6" name="Footer Placeholder 5"/>
          <p:cNvSpPr>
            <a:spLocks noGrp="1"/>
          </p:cNvSpPr>
          <p:nvPr>
            <p:ph type="ftr" sz="quarter" idx="11"/>
          </p:nvPr>
        </p:nvSpPr>
        <p:spPr/>
        <p:txBody>
          <a:bodyPr/>
          <a:lstStyle/>
          <a:p>
            <a:r>
              <a:rPr lang="en-US"/>
              <a:t>© 2023, 2024 Global Initiative for Chronic Obstructive Lung Disease</a:t>
            </a:r>
            <a:endParaRPr lang="en-AU" dirty="0"/>
          </a:p>
        </p:txBody>
      </p:sp>
      <p:sp>
        <p:nvSpPr>
          <p:cNvPr id="7" name="Slide Number Placeholder 6"/>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377501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0A36A-BD38-4D94-BB8F-1D4B591DE17E}" type="datetime1">
              <a:rPr lang="en-AU" smtClean="0"/>
              <a:t>15/11/2024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2023, 2024 Global Initiative for Chronic Obstructive Lung Disease</a:t>
            </a:r>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02448D-6502-4295-B405-BDA4B517BFE0}" type="slidenum">
              <a:rPr lang="en-AU" smtClean="0"/>
              <a:t>‹#›</a:t>
            </a:fld>
            <a:endParaRPr lang="en-AU"/>
          </a:p>
        </p:txBody>
      </p:sp>
    </p:spTree>
    <p:extLst>
      <p:ext uri="{BB962C8B-B14F-4D97-AF65-F5344CB8AC3E}">
        <p14:creationId xmlns:p14="http://schemas.microsoft.com/office/powerpoint/2010/main" val="20965542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3"/>
          <a:srcRect t="31360" r="78109" b="32786"/>
          <a:stretch/>
        </p:blipFill>
        <p:spPr>
          <a:xfrm rot="5400000">
            <a:off x="2667000" y="-2667000"/>
            <a:ext cx="6858000" cy="12192000"/>
          </a:xfrm>
          <a:prstGeom prst="rect">
            <a:avLst/>
          </a:prstGeom>
        </p:spPr>
      </p:pic>
      <p:sp>
        <p:nvSpPr>
          <p:cNvPr id="20" name="Rectangle 19">
            <a:extLst>
              <a:ext uri="{FF2B5EF4-FFF2-40B4-BE49-F238E27FC236}">
                <a16:creationId xmlns:a16="http://schemas.microsoft.com/office/drawing/2014/main" id="{5AAF5A3D-2EF5-F725-D779-18C9A736196A}"/>
              </a:ext>
              <a:ext uri="{C183D7F6-B498-43B3-948B-1728B52AA6E4}">
                <adec:decorative xmlns:adec="http://schemas.microsoft.com/office/drawing/2017/decorative" val="1"/>
              </a:ext>
            </a:extLst>
          </p:cNvPr>
          <p:cNvSpPr/>
          <p:nvPr/>
        </p:nvSpPr>
        <p:spPr>
          <a:xfrm>
            <a:off x="0" y="5280661"/>
            <a:ext cx="12192000" cy="1601631"/>
          </a:xfrm>
          <a:prstGeom prst="rect">
            <a:avLst/>
          </a:prstGeom>
          <a:solidFill>
            <a:srgbClr val="1F366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t>Global Strategy for the Diagnosis, Management, and Prevention of </a:t>
            </a:r>
          </a:p>
          <a:p>
            <a:pPr algn="ctr"/>
            <a:r>
              <a:rPr lang="en-AU" sz="2400" b="1" dirty="0"/>
              <a:t>Chronic Obstructive Pulmonary Disease</a:t>
            </a:r>
          </a:p>
        </p:txBody>
      </p:sp>
      <p:sp>
        <p:nvSpPr>
          <p:cNvPr id="11" name="TextBox 2">
            <a:extLst>
              <a:ext uri="{FF2B5EF4-FFF2-40B4-BE49-F238E27FC236}">
                <a16:creationId xmlns:a16="http://schemas.microsoft.com/office/drawing/2014/main" id="{CA8EBF28-0A47-4ED3-AD79-DBEF68E19575}"/>
              </a:ext>
              <a:ext uri="{C183D7F6-B498-43B3-948B-1728B52AA6E4}">
                <adec:decorative xmlns:adec="http://schemas.microsoft.com/office/drawing/2017/decorative" val="1"/>
              </a:ext>
            </a:extLst>
          </p:cNvPr>
          <p:cNvSpPr txBox="1">
            <a:spLocks noChangeArrowheads="1"/>
          </p:cNvSpPr>
          <p:nvPr/>
        </p:nvSpPr>
        <p:spPr bwMode="auto">
          <a:xfrm>
            <a:off x="1524000" y="6474689"/>
            <a:ext cx="9144000" cy="230832"/>
          </a:xfrm>
          <a:prstGeom prst="rect">
            <a:avLst/>
          </a:prstGeom>
          <a:noFill/>
          <a:ln w="9525">
            <a:noFill/>
            <a:miter lim="800000"/>
            <a:headEnd/>
            <a:tailEnd/>
          </a:ln>
        </p:spPr>
        <p:txBody>
          <a:bodyPr wrap="square">
            <a:spAutoFit/>
          </a:bodyPr>
          <a:lstStyle/>
          <a:p>
            <a:pPr algn="ctr"/>
            <a:r>
              <a:rPr lang="en-US" sz="900" dirty="0">
                <a:solidFill>
                  <a:schemeClr val="bg1">
                    <a:lumMod val="50000"/>
                  </a:schemeClr>
                </a:solidFill>
                <a:cs typeface="Tahoma" pitchFamily="34" charset="0"/>
              </a:rPr>
              <a:t>This slide set is restricted for academic and educational purposes only.  Use of the slide set, or of individual slides, for commercial or promotional purposes requires approval from GOLD.    </a:t>
            </a:r>
          </a:p>
        </p:txBody>
      </p:sp>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29" y="6590105"/>
            <a:ext cx="6137187" cy="365125"/>
          </a:xfrm>
        </p:spPr>
        <p:txBody>
          <a:bodyPr/>
          <a:lstStyle/>
          <a:p>
            <a:r>
              <a:rPr lang="en-GB" sz="900" dirty="0"/>
              <a:t>© 2024, 2025 Global Initiative for Chronic Obstructive Lung Disease</a:t>
            </a:r>
            <a:endParaRPr lang="en-AU" sz="900" dirty="0"/>
          </a:p>
        </p:txBody>
      </p:sp>
      <p:cxnSp>
        <p:nvCxnSpPr>
          <p:cNvPr id="22" name="Straight Connector 21">
            <a:extLst>
              <a:ext uri="{FF2B5EF4-FFF2-40B4-BE49-F238E27FC236}">
                <a16:creationId xmlns:a16="http://schemas.microsoft.com/office/drawing/2014/main" id="{35A7A46B-27B9-6E3A-892A-2C94CFA668DB}"/>
              </a:ext>
              <a:ext uri="{C183D7F6-B498-43B3-948B-1728B52AA6E4}">
                <adec:decorative xmlns:adec="http://schemas.microsoft.com/office/drawing/2017/decorative" val="1"/>
              </a:ext>
            </a:extLst>
          </p:cNvPr>
          <p:cNvCxnSpPr>
            <a:cxnSpLocks/>
          </p:cNvCxnSpPr>
          <p:nvPr/>
        </p:nvCxnSpPr>
        <p:spPr>
          <a:xfrm>
            <a:off x="0" y="5280660"/>
            <a:ext cx="12192000" cy="1"/>
          </a:xfrm>
          <a:prstGeom prst="line">
            <a:avLst/>
          </a:prstGeom>
          <a:ln w="38100">
            <a:solidFill>
              <a:srgbClr val="E8A9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EF3D55D-C91B-A3BB-43D4-13FB6206FB55}"/>
              </a:ext>
              <a:ext uri="{C183D7F6-B498-43B3-948B-1728B52AA6E4}">
                <adec:decorative xmlns:adec="http://schemas.microsoft.com/office/drawing/2017/decorative" val="1"/>
              </a:ext>
            </a:extLst>
          </p:cNvPr>
          <p:cNvPicPr>
            <a:picLocks noChangeAspect="1"/>
          </p:cNvPicPr>
          <p:nvPr/>
        </p:nvPicPr>
        <p:blipFill rotWithShape="1">
          <a:blip r:embed="rId3"/>
          <a:srcRect l="60597" r="10999" b="92970"/>
          <a:stretch/>
        </p:blipFill>
        <p:spPr>
          <a:xfrm>
            <a:off x="6256749" y="952491"/>
            <a:ext cx="1554480" cy="482108"/>
          </a:xfrm>
          <a:prstGeom prst="rect">
            <a:avLst/>
          </a:prstGeom>
        </p:spPr>
      </p:pic>
      <p:sp>
        <p:nvSpPr>
          <p:cNvPr id="19" name="TextBox 18">
            <a:extLst>
              <a:ext uri="{FF2B5EF4-FFF2-40B4-BE49-F238E27FC236}">
                <a16:creationId xmlns:a16="http://schemas.microsoft.com/office/drawing/2014/main" id="{687D8E30-0CC7-A7EF-59F7-800FE8D9A8F8}"/>
              </a:ext>
              <a:ext uri="{C183D7F6-B498-43B3-948B-1728B52AA6E4}">
                <adec:decorative xmlns:adec="http://schemas.microsoft.com/office/drawing/2017/decorative" val="1"/>
              </a:ext>
            </a:extLst>
          </p:cNvPr>
          <p:cNvSpPr txBox="1"/>
          <p:nvPr/>
        </p:nvSpPr>
        <p:spPr>
          <a:xfrm>
            <a:off x="6547381" y="90115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sp>
        <p:nvSpPr>
          <p:cNvPr id="4" name="Title 3">
            <a:extLst>
              <a:ext uri="{FF2B5EF4-FFF2-40B4-BE49-F238E27FC236}">
                <a16:creationId xmlns:a16="http://schemas.microsoft.com/office/drawing/2014/main" id="{51794CB5-7572-D2C5-ADFF-22252F7C9070}"/>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pPr algn="ctr"/>
            <a:r>
              <a:rPr lang="en-AU" sz="6000" b="1" dirty="0"/>
              <a:t>Global Strategy for the Diagnosis, Management, and Prevention of </a:t>
            </a:r>
            <a:br>
              <a:rPr lang="en-AU" sz="6000" b="1" dirty="0"/>
            </a:br>
            <a:r>
              <a:rPr lang="en-AU" sz="6000" b="1" dirty="0"/>
              <a:t>Chronic Obstructive Pulmonary Disease (GOLD) teaching slide set 2025</a:t>
            </a:r>
            <a:br>
              <a:rPr lang="en-AU" sz="6000" b="1" dirty="0"/>
            </a:br>
            <a:r>
              <a:rPr lang="en-AU" dirty="0"/>
              <a:t>Title slide</a:t>
            </a:r>
          </a:p>
        </p:txBody>
      </p:sp>
      <p:pic>
        <p:nvPicPr>
          <p:cNvPr id="6" name="Picture 5" descr="This is a title slide for the Global Strategy for the Diagnosis, Management, and Prevention of &#10;Chronic Obstructive Pulmonary Disease (GOLD) teaching slide set">
            <a:extLst>
              <a:ext uri="{FF2B5EF4-FFF2-40B4-BE49-F238E27FC236}">
                <a16:creationId xmlns:a16="http://schemas.microsoft.com/office/drawing/2014/main" id="{D04C3E2D-F1B6-DDAA-EB36-1A91691C557B}"/>
              </a:ext>
              <a:ext uri="{C183D7F6-B498-43B3-948B-1728B52AA6E4}">
                <adec:decorative xmlns:adec="http://schemas.microsoft.com/office/drawing/2017/decorative" val="0"/>
              </a:ext>
            </a:extLst>
          </p:cNvPr>
          <p:cNvPicPr>
            <a:picLocks noChangeAspect="1"/>
          </p:cNvPicPr>
          <p:nvPr/>
        </p:nvPicPr>
        <p:blipFill rotWithShape="1">
          <a:blip r:embed="rId4"/>
          <a:srcRect b="75222"/>
          <a:stretch/>
        </p:blipFill>
        <p:spPr>
          <a:xfrm>
            <a:off x="2922205" y="0"/>
            <a:ext cx="5466785" cy="1752943"/>
          </a:xfrm>
          <a:prstGeom prst="rect">
            <a:avLst/>
          </a:prstGeom>
        </p:spPr>
      </p:pic>
      <p:pic>
        <p:nvPicPr>
          <p:cNvPr id="13" name="Picture 12" descr="Logo of the Global Initiative for Chronic Obstructive Lung Disease (GOLD). The design features a golden globe with a transparent outline of human lungs in the center, symbolizing a global focus on lung health. The organization's name, 'Global Initiative for Chronic Obstructive Lung Disease,' is written in a circular arrangement around the globe.">
            <a:extLst>
              <a:ext uri="{FF2B5EF4-FFF2-40B4-BE49-F238E27FC236}">
                <a16:creationId xmlns:a16="http://schemas.microsoft.com/office/drawing/2014/main" id="{4015CF77-608B-B780-1CFE-0037A392CD8E}"/>
              </a:ext>
              <a:ext uri="{C183D7F6-B498-43B3-948B-1728B52AA6E4}">
                <adec:decorative xmlns:adec="http://schemas.microsoft.com/office/drawing/2017/decorative" val="0"/>
              </a:ext>
            </a:extLst>
          </p:cNvPr>
          <p:cNvPicPr>
            <a:picLocks noChangeAspect="1"/>
          </p:cNvPicPr>
          <p:nvPr/>
        </p:nvPicPr>
        <p:blipFill rotWithShape="1">
          <a:blip r:embed="rId3"/>
          <a:srcRect l="20644" t="31307" r="19903" b="23304"/>
          <a:stretch/>
        </p:blipFill>
        <p:spPr>
          <a:xfrm>
            <a:off x="4527363" y="1928322"/>
            <a:ext cx="3137275" cy="3001357"/>
          </a:xfrm>
          <a:prstGeom prst="rect">
            <a:avLst/>
          </a:prstGeom>
        </p:spPr>
      </p:pic>
      <p:pic>
        <p:nvPicPr>
          <p:cNvPr id="5" name="Picture 4">
            <a:extLst>
              <a:ext uri="{FF2B5EF4-FFF2-40B4-BE49-F238E27FC236}">
                <a16:creationId xmlns:a16="http://schemas.microsoft.com/office/drawing/2014/main" id="{F6C53FBB-F5EE-1DAB-D786-440CD368BE5B}"/>
              </a:ext>
              <a:ext uri="{C183D7F6-B498-43B3-948B-1728B52AA6E4}">
                <adec:decorative xmlns:adec="http://schemas.microsoft.com/office/drawing/2017/decorative" val="1"/>
              </a:ext>
            </a:extLst>
          </p:cNvPr>
          <p:cNvPicPr>
            <a:picLocks noChangeAspect="1"/>
          </p:cNvPicPr>
          <p:nvPr/>
        </p:nvPicPr>
        <p:blipFill>
          <a:blip r:embed="rId5"/>
          <a:srcRect b="74439"/>
          <a:stretch/>
        </p:blipFill>
        <p:spPr>
          <a:xfrm>
            <a:off x="3291308" y="-110"/>
            <a:ext cx="5609383" cy="1855491"/>
          </a:xfrm>
          <a:prstGeom prst="rect">
            <a:avLst/>
          </a:prstGeom>
        </p:spPr>
      </p:pic>
    </p:spTree>
    <p:extLst>
      <p:ext uri="{BB962C8B-B14F-4D97-AF65-F5344CB8AC3E}">
        <p14:creationId xmlns:p14="http://schemas.microsoft.com/office/powerpoint/2010/main" val="673612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D8D4C493-9A4A-C725-742B-C72CAB13840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1D3FE010-DB93-9A28-93C7-3D6A93BF61A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Pre- and Post- Bronchodilator Spirometry</a:t>
            </a:r>
          </a:p>
        </p:txBody>
      </p:sp>
      <p:grpSp>
        <p:nvGrpSpPr>
          <p:cNvPr id="8" name="Group 7">
            <a:extLst>
              <a:ext uri="{FF2B5EF4-FFF2-40B4-BE49-F238E27FC236}">
                <a16:creationId xmlns:a16="http://schemas.microsoft.com/office/drawing/2014/main" id="{212788EC-1015-C0C5-D86A-3A22F41DEB6A}"/>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D3F2E147-5FCF-998D-80AF-896D1291699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8D3FD3A-0FA5-A496-74E4-860A5C2C83BB}"/>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This slide shows Figure 2.6 from the GOLD 2025 report. This Figure is a flowchart with an algorithm for measuring pre and post bronchodilator spirometry. Firstly, pre-bronchodilator FEV1/FVC is measured - if it is greater than or equal to 0.7 then the patient does not have COPD. If it is less than 0.7 then post-bronchodilator FEV1/FVC should be measured. If it is also less than 0.7 COPD is confirmed. ">
            <a:extLst>
              <a:ext uri="{FF2B5EF4-FFF2-40B4-BE49-F238E27FC236}">
                <a16:creationId xmlns:a16="http://schemas.microsoft.com/office/drawing/2014/main" id="{1B725C2A-7525-5D4C-856A-7831D43320B2}"/>
              </a:ext>
            </a:extLst>
          </p:cNvPr>
          <p:cNvPicPr>
            <a:picLocks noChangeAspect="1"/>
          </p:cNvPicPr>
          <p:nvPr/>
        </p:nvPicPr>
        <p:blipFill rotWithShape="1">
          <a:blip r:embed="rId5"/>
          <a:srcRect l="3726" t="11959" r="3410" b="12520"/>
          <a:stretch/>
        </p:blipFill>
        <p:spPr bwMode="auto">
          <a:xfrm>
            <a:off x="2900362" y="65722"/>
            <a:ext cx="6391275" cy="67265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924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307BF005-E506-39AD-4567-4607F557CEC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8" name="Title 7">
            <a:extLst>
              <a:ext uri="{FF2B5EF4-FFF2-40B4-BE49-F238E27FC236}">
                <a16:creationId xmlns:a16="http://schemas.microsoft.com/office/drawing/2014/main" id="{D81943CF-73EB-873A-2C64-E44CB502ECE9}"/>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Role of spirometry in COPD</a:t>
            </a:r>
          </a:p>
        </p:txBody>
      </p:sp>
      <p:grpSp>
        <p:nvGrpSpPr>
          <p:cNvPr id="3" name="Group 2">
            <a:extLst>
              <a:ext uri="{FF2B5EF4-FFF2-40B4-BE49-F238E27FC236}">
                <a16:creationId xmlns:a16="http://schemas.microsoft.com/office/drawing/2014/main" id="{34B1909C-6355-52D1-C896-BBCC47A62FF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54165BBA-7013-D91C-FB1B-BE6AAE77C68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A72105A-0625-EA3D-4EDE-8607012AF8E4}"/>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2.7 lists the different roles of spirometry including diagnosis, assessment of severity of airflow obstruction (for prognosis), and follow-up assessment including therapeutic decisions and identification of rapid decline">
            <a:extLst>
              <a:ext uri="{FF2B5EF4-FFF2-40B4-BE49-F238E27FC236}">
                <a16:creationId xmlns:a16="http://schemas.microsoft.com/office/drawing/2014/main" id="{F26B6C5C-9552-2DBB-A57F-A9DD4CE59960}"/>
              </a:ext>
            </a:extLst>
          </p:cNvPr>
          <p:cNvPicPr>
            <a:picLocks noChangeAspect="1"/>
          </p:cNvPicPr>
          <p:nvPr/>
        </p:nvPicPr>
        <p:blipFill rotWithShape="1">
          <a:blip r:embed="rId5"/>
          <a:srcRect l="4299" t="12402" r="4414" b="54156"/>
          <a:stretch/>
        </p:blipFill>
        <p:spPr bwMode="auto">
          <a:xfrm>
            <a:off x="1941840" y="1481585"/>
            <a:ext cx="8214478" cy="38948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28025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1E132-849B-80A6-D836-332F892B4413}"/>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BBD7FE2A-63A9-093A-64F4-F76AB4158A3B}"/>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39853CEA-0710-696B-6D6C-20BDFAA28AD7}"/>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9A0366E1-D180-B8DE-7E6B-2D975C469E3A}"/>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124E4D61-0715-92F6-E18A-FCC6EB1F7C3E}"/>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72A7CB12-F9CE-43FA-E797-E72D433CC76E}"/>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CCE0528B-7799-82D5-380A-2125C8C37978}"/>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0F6D8A00-02A4-5739-F98B-CD7B3AA6B1BB}"/>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A9D2F1DA-6FA4-6206-5083-AA41AA77DB1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8" name="Title 7">
            <a:extLst>
              <a:ext uri="{FF2B5EF4-FFF2-40B4-BE49-F238E27FC236}">
                <a16:creationId xmlns:a16="http://schemas.microsoft.com/office/drawing/2014/main" id="{595BCC1E-2973-9390-C04B-8426C2206CA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GOLD grades and severity of airflow obstruction</a:t>
            </a:r>
          </a:p>
        </p:txBody>
      </p:sp>
      <p:grpSp>
        <p:nvGrpSpPr>
          <p:cNvPr id="3" name="Group 2">
            <a:extLst>
              <a:ext uri="{FF2B5EF4-FFF2-40B4-BE49-F238E27FC236}">
                <a16:creationId xmlns:a16="http://schemas.microsoft.com/office/drawing/2014/main" id="{267BC97E-A02A-88BF-5E3F-BF16C23626D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E835CF04-A4DE-990B-FC4C-AD8C1FB9586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A4097AE-83B2-88B1-9F86-C42A636DE56C}"/>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2.8 shows GOLD grade definitions for COPD patients with FEV1/FVC less than 0.7. For example GOLD grade 4 is very severe FEV1 less than 30% of predicted value.">
            <a:extLst>
              <a:ext uri="{FF2B5EF4-FFF2-40B4-BE49-F238E27FC236}">
                <a16:creationId xmlns:a16="http://schemas.microsoft.com/office/drawing/2014/main" id="{29A7BE5F-0D9E-FDEE-6E87-9AB1EE10D8EE}"/>
              </a:ext>
            </a:extLst>
          </p:cNvPr>
          <p:cNvPicPr>
            <a:picLocks noChangeAspect="1"/>
          </p:cNvPicPr>
          <p:nvPr/>
        </p:nvPicPr>
        <p:blipFill rotWithShape="1">
          <a:blip r:embed="rId5"/>
          <a:srcRect l="4013" t="12513" r="4414" b="47069"/>
          <a:stretch/>
        </p:blipFill>
        <p:spPr bwMode="auto">
          <a:xfrm>
            <a:off x="1983813" y="1219665"/>
            <a:ext cx="8224374" cy="46978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7321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A7725CA9-0912-D5C2-A67A-B308BBC1A4D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EB95C6DB-E102-7C29-D308-60A22C32CFA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Modified MRC dyspnea scale</a:t>
            </a:r>
          </a:p>
        </p:txBody>
      </p:sp>
      <p:grpSp>
        <p:nvGrpSpPr>
          <p:cNvPr id="8" name="Group 7">
            <a:extLst>
              <a:ext uri="{FF2B5EF4-FFF2-40B4-BE49-F238E27FC236}">
                <a16:creationId xmlns:a16="http://schemas.microsoft.com/office/drawing/2014/main" id="{E08E8F34-9DD2-9793-2FC9-660CAF3B277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92E2DFF5-B94D-7B4A-CBB7-0B345600318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230F605D-48D9-448C-3846-51A819CB4893}"/>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2.9 gives the mMRC dyspnea scale definitions for 0,1,2,3 and 4. For example, mMRC Grade 3 is 'I stop for breath after walking about 100 meters or after a few minuts on the level'">
            <a:extLst>
              <a:ext uri="{FF2B5EF4-FFF2-40B4-BE49-F238E27FC236}">
                <a16:creationId xmlns:a16="http://schemas.microsoft.com/office/drawing/2014/main" id="{ECF2928E-F5FA-C05F-AFBB-7817C689FC0D}"/>
              </a:ext>
            </a:extLst>
          </p:cNvPr>
          <p:cNvPicPr>
            <a:picLocks noChangeAspect="1"/>
          </p:cNvPicPr>
          <p:nvPr/>
        </p:nvPicPr>
        <p:blipFill rotWithShape="1">
          <a:blip r:embed="rId5"/>
          <a:srcRect l="4444" t="12402" r="4700" b="38654"/>
          <a:stretch/>
        </p:blipFill>
        <p:spPr bwMode="auto">
          <a:xfrm>
            <a:off x="2735262" y="1085850"/>
            <a:ext cx="6721475" cy="46863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9857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439A6627-8EE6-BDCA-37F9-E5D881DAEDA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E1C4A73D-3948-12E2-C9E1-CDADC79D8EE2}"/>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CAT assessment</a:t>
            </a:r>
          </a:p>
        </p:txBody>
      </p:sp>
      <p:grpSp>
        <p:nvGrpSpPr>
          <p:cNvPr id="8" name="Group 7">
            <a:extLst>
              <a:ext uri="{FF2B5EF4-FFF2-40B4-BE49-F238E27FC236}">
                <a16:creationId xmlns:a16="http://schemas.microsoft.com/office/drawing/2014/main" id="{5D84178E-483B-F318-3438-865F5E7DBD82}"/>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3DA605F0-7E76-0DDF-B404-A36C58E9A55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62A4FB40-D378-FAF5-AD13-EFACDD83B210}"/>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2.10 lists the CAT Assessment survey items - there are 8 items altogether which are scored from 0 to 5. For example My chest does not feel tight at all (0) to My chest feels very tight (5).">
            <a:extLst>
              <a:ext uri="{FF2B5EF4-FFF2-40B4-BE49-F238E27FC236}">
                <a16:creationId xmlns:a16="http://schemas.microsoft.com/office/drawing/2014/main" id="{75A9EA90-CF31-369B-5FEB-3E874CC80D9A}"/>
              </a:ext>
            </a:extLst>
          </p:cNvPr>
          <p:cNvPicPr>
            <a:picLocks noChangeAspect="1"/>
          </p:cNvPicPr>
          <p:nvPr/>
        </p:nvPicPr>
        <p:blipFill rotWithShape="1">
          <a:blip r:embed="rId5"/>
          <a:srcRect l="4156" t="12291" r="4414" b="25365"/>
          <a:stretch/>
        </p:blipFill>
        <p:spPr bwMode="auto">
          <a:xfrm>
            <a:off x="2867025" y="579755"/>
            <a:ext cx="6457950" cy="56984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1899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C6550A04-20AD-A05C-1EFC-F51BA9FE09C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822077AE-BEB1-A391-EA31-95D83CE35E1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GOLD ABE assessment tool</a:t>
            </a:r>
          </a:p>
        </p:txBody>
      </p:sp>
      <p:grpSp>
        <p:nvGrpSpPr>
          <p:cNvPr id="8" name="Group 7">
            <a:extLst>
              <a:ext uri="{FF2B5EF4-FFF2-40B4-BE49-F238E27FC236}">
                <a16:creationId xmlns:a16="http://schemas.microsoft.com/office/drawing/2014/main" id="{80C43DEA-A72D-1F29-CA63-9C63118BB55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38C5CCD2-5D6F-925E-15B7-3248F6B515B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B0BC55A-A8D6-0DED-20E8-431A5A8A46AF}"/>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The GOLD ABE assessment tool is Figure 2.11 of the GOLD report. It is an illustrated tool that shows how to separate GOLD A, B and E based on number of exacerbations leading to hospitalization, mMRC grade and CAT score. For example a person who has two or more moderate exacerbations per year would be GOLD E.">
            <a:extLst>
              <a:ext uri="{FF2B5EF4-FFF2-40B4-BE49-F238E27FC236}">
                <a16:creationId xmlns:a16="http://schemas.microsoft.com/office/drawing/2014/main" id="{620E8E03-E237-C35D-8651-068854C75D79}"/>
              </a:ext>
            </a:extLst>
          </p:cNvPr>
          <p:cNvPicPr>
            <a:picLocks noChangeAspect="1"/>
          </p:cNvPicPr>
          <p:nvPr/>
        </p:nvPicPr>
        <p:blipFill rotWithShape="1">
          <a:blip r:embed="rId5"/>
          <a:srcRect l="4299" t="12624" r="4271" b="26916"/>
          <a:stretch/>
        </p:blipFill>
        <p:spPr bwMode="auto">
          <a:xfrm>
            <a:off x="2791142" y="600710"/>
            <a:ext cx="6609715" cy="56565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7135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E8C877F8-53E8-058A-6F36-99D507ABBB0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ED4346EE-913E-771F-F695-19C274793A2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Use of CT in stable COPD</a:t>
            </a:r>
          </a:p>
        </p:txBody>
      </p:sp>
      <p:grpSp>
        <p:nvGrpSpPr>
          <p:cNvPr id="8" name="Group 7">
            <a:extLst>
              <a:ext uri="{FF2B5EF4-FFF2-40B4-BE49-F238E27FC236}">
                <a16:creationId xmlns:a16="http://schemas.microsoft.com/office/drawing/2014/main" id="{36E8A883-2B32-68C7-EF40-FFDD7CD17F7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BD9F5A88-CE0D-FEDE-A7FE-972BB332637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8FB3F83-2F7A-6848-116E-AC7B9EE9E915}"/>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Use of CT in stable COPD including information about Differential Diagnosis, Lung Volume Reduction and Lung Cancer Screening.">
            <a:extLst>
              <a:ext uri="{FF2B5EF4-FFF2-40B4-BE49-F238E27FC236}">
                <a16:creationId xmlns:a16="http://schemas.microsoft.com/office/drawing/2014/main" id="{CB9D3D15-0EEB-CAE8-5586-D15B14676057}"/>
              </a:ext>
            </a:extLst>
          </p:cNvPr>
          <p:cNvPicPr>
            <a:picLocks noChangeAspect="1"/>
          </p:cNvPicPr>
          <p:nvPr/>
        </p:nvPicPr>
        <p:blipFill rotWithShape="1">
          <a:blip r:embed="rId5"/>
          <a:srcRect l="4586" t="17828" r="4700" b="33560"/>
          <a:stretch/>
        </p:blipFill>
        <p:spPr bwMode="auto">
          <a:xfrm>
            <a:off x="2168059" y="704675"/>
            <a:ext cx="7814840" cy="54201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030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57983CE6-9C13-9993-2A61-B763BBF9FB0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DD37269C-B779-702D-36D8-E503D152EA5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Goals for treatment of stable COPD</a:t>
            </a:r>
          </a:p>
        </p:txBody>
      </p:sp>
      <p:pic>
        <p:nvPicPr>
          <p:cNvPr id="5" name="Picture 4" descr="The goals for treatment of stable COPD (to reduce symptoms and reduce risk) are listed in this figure. ">
            <a:extLst>
              <a:ext uri="{FF2B5EF4-FFF2-40B4-BE49-F238E27FC236}">
                <a16:creationId xmlns:a16="http://schemas.microsoft.com/office/drawing/2014/main" id="{CE508425-3701-D49B-38A9-B7194CCA451F}"/>
              </a:ext>
            </a:extLst>
          </p:cNvPr>
          <p:cNvPicPr>
            <a:picLocks noChangeAspect="1"/>
          </p:cNvPicPr>
          <p:nvPr/>
        </p:nvPicPr>
        <p:blipFill rotWithShape="1">
          <a:blip r:embed="rId4"/>
          <a:srcRect l="4394" t="12595" r="4834" b="50508"/>
          <a:stretch/>
        </p:blipFill>
        <p:spPr bwMode="auto">
          <a:xfrm>
            <a:off x="2000158" y="1258388"/>
            <a:ext cx="8252256" cy="4341223"/>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3C7BBEC6-0AD2-F983-59CB-AA4EE5C8C780}"/>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C2F19E59-D428-CABF-EF12-178D708C5D2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C9D0FDA-980F-54E0-C798-9A2FFD7894C3}"/>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403062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B900802-BB09-8532-ACDD-DF1791C4F46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58DDF83-55F8-BD39-B253-E3E59B5409A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Management of COPD</a:t>
            </a:r>
          </a:p>
        </p:txBody>
      </p:sp>
      <p:pic>
        <p:nvPicPr>
          <p:cNvPr id="8" name="Picture 7" descr="This flowchart give information about the management of COPD including Diagnosis, Initial Assessment, Initial Management and how to Review a patient.">
            <a:extLst>
              <a:ext uri="{FF2B5EF4-FFF2-40B4-BE49-F238E27FC236}">
                <a16:creationId xmlns:a16="http://schemas.microsoft.com/office/drawing/2014/main" id="{9C2B80BB-FBBE-12C9-5BB8-5629AA7D70A6}"/>
              </a:ext>
            </a:extLst>
          </p:cNvPr>
          <p:cNvPicPr>
            <a:picLocks noChangeAspect="1"/>
          </p:cNvPicPr>
          <p:nvPr/>
        </p:nvPicPr>
        <p:blipFill rotWithShape="1">
          <a:blip r:embed="rId4"/>
          <a:srcRect l="4620" t="12110" r="4515" b="27707"/>
          <a:stretch/>
        </p:blipFill>
        <p:spPr>
          <a:xfrm>
            <a:off x="2497123" y="190997"/>
            <a:ext cx="7197754" cy="6169504"/>
          </a:xfrm>
          <a:prstGeom prst="rect">
            <a:avLst/>
          </a:prstGeom>
        </p:spPr>
      </p:pic>
      <p:grpSp>
        <p:nvGrpSpPr>
          <p:cNvPr id="7" name="Group 6">
            <a:extLst>
              <a:ext uri="{FF2B5EF4-FFF2-40B4-BE49-F238E27FC236}">
                <a16:creationId xmlns:a16="http://schemas.microsoft.com/office/drawing/2014/main" id="{92D96B5D-C633-7932-37C0-F3AAD705D05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15812961-7FCD-58B1-1423-E44DB61047A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7885744-BC73-2BBE-169F-F8DD2F8D0BDB}"/>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3405205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A740ADEF-FB44-8991-0484-210DF9DCDBB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5D5B743A-446C-BAF9-19F3-777921D3418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Identify and reduce risk factor exposure</a:t>
            </a:r>
          </a:p>
        </p:txBody>
      </p:sp>
      <p:pic>
        <p:nvPicPr>
          <p:cNvPr id="5" name="Picture 4" descr="Evidence-based methods to identify and reduce risk factor exposure are listed.">
            <a:extLst>
              <a:ext uri="{FF2B5EF4-FFF2-40B4-BE49-F238E27FC236}">
                <a16:creationId xmlns:a16="http://schemas.microsoft.com/office/drawing/2014/main" id="{A7DD36B3-0534-2A4C-0E8B-EEA685F940E9}"/>
              </a:ext>
            </a:extLst>
          </p:cNvPr>
          <p:cNvPicPr>
            <a:picLocks noChangeAspect="1"/>
          </p:cNvPicPr>
          <p:nvPr/>
        </p:nvPicPr>
        <p:blipFill rotWithShape="1">
          <a:blip r:embed="rId4"/>
          <a:srcRect l="4279" t="12239" r="4237" b="63103"/>
          <a:stretch/>
        </p:blipFill>
        <p:spPr bwMode="auto">
          <a:xfrm>
            <a:off x="2275986" y="2004256"/>
            <a:ext cx="8170964" cy="2849488"/>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E69F469D-F844-7D93-4DD2-DD94AEDF486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FBA5605F-9F84-FCCC-158C-953E0D7E649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89A2064F-7365-01F0-DD53-F7ABAAC0311C}"/>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164923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5" name="Title 4">
            <a:extLst>
              <a:ext uri="{FF2B5EF4-FFF2-40B4-BE49-F238E27FC236}">
                <a16:creationId xmlns:a16="http://schemas.microsoft.com/office/drawing/2014/main" id="{CE5BCCB7-2FE5-44C1-13F3-62B206EAF17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Description of levels of evidence</a:t>
            </a:r>
          </a:p>
        </p:txBody>
      </p:sp>
      <p:pic>
        <p:nvPicPr>
          <p:cNvPr id="8" name="Picture 7" descr="Table A: Description of Levels of Evidence&#10;Evidence category A - RCTs and/or a rich body of high quality of evidence without any significant limitation or bias.&#10;Evidence category B - RCTs with important limitations and/or a limited body of evidence&#10;Evidence category C - Non-randomized trials or observational studies.&#10;Evidence category D - Panel consensus judgment">
            <a:extLst>
              <a:ext uri="{FF2B5EF4-FFF2-40B4-BE49-F238E27FC236}">
                <a16:creationId xmlns:a16="http://schemas.microsoft.com/office/drawing/2014/main" id="{9CFBE716-0689-2251-65FD-D5FC96927A3A}"/>
              </a:ext>
            </a:extLst>
          </p:cNvPr>
          <p:cNvPicPr>
            <a:picLocks noChangeAspect="1"/>
          </p:cNvPicPr>
          <p:nvPr/>
        </p:nvPicPr>
        <p:blipFill rotWithShape="1">
          <a:blip r:embed="rId3"/>
          <a:srcRect l="3353" t="15041" r="3331" b="21930"/>
          <a:stretch/>
        </p:blipFill>
        <p:spPr bwMode="auto">
          <a:xfrm>
            <a:off x="2702535" y="0"/>
            <a:ext cx="6969003" cy="6657129"/>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grpSp>
        <p:nvGrpSpPr>
          <p:cNvPr id="10" name="Group 9">
            <a:extLst>
              <a:ext uri="{FF2B5EF4-FFF2-40B4-BE49-F238E27FC236}">
                <a16:creationId xmlns:a16="http://schemas.microsoft.com/office/drawing/2014/main" id="{AC194805-6F91-9A20-054B-CED9A0DB0B62}"/>
              </a:ext>
              <a:ext uri="{C183D7F6-B498-43B3-948B-1728B52AA6E4}">
                <adec:decorative xmlns:adec="http://schemas.microsoft.com/office/drawing/2017/decorative" val="1"/>
              </a:ext>
            </a:extLst>
          </p:cNvPr>
          <p:cNvGrpSpPr/>
          <p:nvPr/>
        </p:nvGrpSpPr>
        <p:grpSpPr>
          <a:xfrm>
            <a:off x="10446950" y="0"/>
            <a:ext cx="1745050" cy="1652322"/>
            <a:chOff x="10446950" y="0"/>
            <a:chExt cx="1745050" cy="1652322"/>
          </a:xfrm>
        </p:grpSpPr>
        <p:pic>
          <p:nvPicPr>
            <p:cNvPr id="7" name="Picture 6">
              <a:extLst>
                <a:ext uri="{FF2B5EF4-FFF2-40B4-BE49-F238E27FC236}">
                  <a16:creationId xmlns:a16="http://schemas.microsoft.com/office/drawing/2014/main" id="{2E362E73-A7A7-E170-3AF9-91C387994BF5}"/>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9" name="Picture 8">
              <a:extLst>
                <a:ext uri="{FF2B5EF4-FFF2-40B4-BE49-F238E27FC236}">
                  <a16:creationId xmlns:a16="http://schemas.microsoft.com/office/drawing/2014/main" id="{735959F1-04DE-258B-15EC-F978471C9F61}"/>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1355640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1CC3743D-BF11-B4BB-BE8C-4949B1ED2BF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94E4AD4D-57BC-9FF4-7309-141ED6E34D0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Brief strategies to help the patient willing to quit</a:t>
            </a:r>
          </a:p>
        </p:txBody>
      </p:sp>
      <p:pic>
        <p:nvPicPr>
          <p:cNvPr id="5" name="Picture 4" descr="Brief strategies to help the patient willing to quit tobacco are listed including ASK, ADVISE, ASSESS, ASSIST, ARRANGE">
            <a:extLst>
              <a:ext uri="{FF2B5EF4-FFF2-40B4-BE49-F238E27FC236}">
                <a16:creationId xmlns:a16="http://schemas.microsoft.com/office/drawing/2014/main" id="{2C5DBA5A-16DE-9703-9805-18FBB8F3C290}"/>
              </a:ext>
            </a:extLst>
          </p:cNvPr>
          <p:cNvPicPr>
            <a:picLocks noChangeAspect="1"/>
          </p:cNvPicPr>
          <p:nvPr/>
        </p:nvPicPr>
        <p:blipFill rotWithShape="1">
          <a:blip r:embed="rId4"/>
          <a:srcRect l="4163" t="12417" r="4487" b="29959"/>
          <a:stretch/>
        </p:blipFill>
        <p:spPr bwMode="auto">
          <a:xfrm>
            <a:off x="2418545" y="426902"/>
            <a:ext cx="7354910" cy="6004195"/>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D9FCE639-59EA-2805-2C75-849E9508F269}"/>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73406620-208D-1BE5-9F4F-F7648DFEF0C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8C4838D-9ACB-DB49-77AA-72DC4F248E09}"/>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3918774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A4AED46E-11BA-6C2F-6ED3-77434C4C59D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2AC2FCB1-C7C8-0D6A-02AD-C78445F3263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Treating tobacco use and dependence</a:t>
            </a:r>
          </a:p>
        </p:txBody>
      </p:sp>
      <p:pic>
        <p:nvPicPr>
          <p:cNvPr id="7" name="Picture 6" descr="Major findings and recommendations from tobacco use and dependence clinical practice guideline panel are listed.">
            <a:extLst>
              <a:ext uri="{FF2B5EF4-FFF2-40B4-BE49-F238E27FC236}">
                <a16:creationId xmlns:a16="http://schemas.microsoft.com/office/drawing/2014/main" id="{BDCBDA29-0F55-B316-0E68-DB06F5854ACF}"/>
              </a:ext>
            </a:extLst>
          </p:cNvPr>
          <p:cNvPicPr>
            <a:picLocks noChangeAspect="1"/>
          </p:cNvPicPr>
          <p:nvPr/>
        </p:nvPicPr>
        <p:blipFill rotWithShape="1">
          <a:blip r:embed="rId4"/>
          <a:srcRect l="4625" t="12595" r="4140" b="30585"/>
          <a:stretch/>
        </p:blipFill>
        <p:spPr bwMode="auto">
          <a:xfrm>
            <a:off x="2315011" y="381493"/>
            <a:ext cx="7561977" cy="6095014"/>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56E01DF5-EA4C-B2F0-DEB0-43B0C728E84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4F2E097-3565-A8F0-4BA8-6C454B11F6F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BE75E65-6D9D-B42B-5D54-FD8DEADEF14B}"/>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613881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C83B762-8724-87C5-97A6-77FC92BD4A8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7542BC4D-4B46-1AAC-AE0B-38FB7D9F1BE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Vaccination for stable COPD</a:t>
            </a:r>
          </a:p>
        </p:txBody>
      </p:sp>
      <p:grpSp>
        <p:nvGrpSpPr>
          <p:cNvPr id="8" name="Group 7">
            <a:extLst>
              <a:ext uri="{FF2B5EF4-FFF2-40B4-BE49-F238E27FC236}">
                <a16:creationId xmlns:a16="http://schemas.microsoft.com/office/drawing/2014/main" id="{0070A5FC-08F9-6390-6869-BD9002500891}"/>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9F106E32-2144-F586-EE6C-2C1AEB86E0A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34FBD8C9-D723-931B-F368-8B87D622AD37}"/>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A list of evidence based statements about vaccination recommendations for people with COPD are given, including evidence levels.">
            <a:extLst>
              <a:ext uri="{FF2B5EF4-FFF2-40B4-BE49-F238E27FC236}">
                <a16:creationId xmlns:a16="http://schemas.microsoft.com/office/drawing/2014/main" id="{0E42E30C-81FE-2A87-84E9-515E2FBB61F7}"/>
              </a:ext>
            </a:extLst>
          </p:cNvPr>
          <p:cNvPicPr>
            <a:picLocks noChangeAspect="1"/>
          </p:cNvPicPr>
          <p:nvPr/>
        </p:nvPicPr>
        <p:blipFill rotWithShape="1">
          <a:blip r:embed="rId5"/>
          <a:srcRect l="3726" t="12734" r="3984" b="45851"/>
          <a:stretch/>
        </p:blipFill>
        <p:spPr bwMode="auto">
          <a:xfrm>
            <a:off x="2271707" y="1208015"/>
            <a:ext cx="7120896" cy="41355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6026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22C40B20-45B4-A9DA-1A21-4ED24DB7D47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F7FDA804-6782-05CD-1550-E2F2BFBDBE6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Initial pharmacological treatment</a:t>
            </a:r>
          </a:p>
        </p:txBody>
      </p:sp>
      <p:pic>
        <p:nvPicPr>
          <p:cNvPr id="5" name="Picture 4" descr="Pharmacological recommendations based on GOLD group A, B or E and blood eosinophils are given in this figure">
            <a:extLst>
              <a:ext uri="{FF2B5EF4-FFF2-40B4-BE49-F238E27FC236}">
                <a16:creationId xmlns:a16="http://schemas.microsoft.com/office/drawing/2014/main" id="{4F3C3109-9A8F-A293-D763-AAD36999F7B1}"/>
              </a:ext>
            </a:extLst>
          </p:cNvPr>
          <p:cNvPicPr>
            <a:picLocks noChangeAspect="1"/>
          </p:cNvPicPr>
          <p:nvPr/>
        </p:nvPicPr>
        <p:blipFill rotWithShape="1">
          <a:blip r:embed="rId4"/>
          <a:srcRect l="4325" t="12453" r="4339" b="31559"/>
          <a:stretch/>
        </p:blipFill>
        <p:spPr bwMode="auto">
          <a:xfrm>
            <a:off x="2081031" y="160059"/>
            <a:ext cx="8241661" cy="6537882"/>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569663F9-077F-4911-B90E-3DFE1FF195B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B5E6FFE-C424-79C5-C7DC-D698C576A14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12E902F9-2F27-B099-3963-6B1D58A2564D}"/>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1232051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C83CC7B8-E398-F866-1DD6-9249633CED6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F5DA3DEA-5026-DCDD-88DA-62D71CB7FDED}"/>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Management cycle</a:t>
            </a:r>
          </a:p>
        </p:txBody>
      </p:sp>
      <p:pic>
        <p:nvPicPr>
          <p:cNvPr id="5" name="Picture 4" descr="Management cycle  flow chart - Review, Assess, Adjust">
            <a:extLst>
              <a:ext uri="{FF2B5EF4-FFF2-40B4-BE49-F238E27FC236}">
                <a16:creationId xmlns:a16="http://schemas.microsoft.com/office/drawing/2014/main" id="{611AF9DE-360B-4F99-6C07-13DF7006BC48}"/>
              </a:ext>
            </a:extLst>
          </p:cNvPr>
          <p:cNvPicPr>
            <a:picLocks noChangeAspect="1"/>
          </p:cNvPicPr>
          <p:nvPr/>
        </p:nvPicPr>
        <p:blipFill rotWithShape="1">
          <a:blip r:embed="rId4"/>
          <a:srcRect l="4394" t="12863" r="4602" b="40057"/>
          <a:stretch/>
        </p:blipFill>
        <p:spPr bwMode="auto">
          <a:xfrm>
            <a:off x="2102994" y="761290"/>
            <a:ext cx="7986011" cy="5346432"/>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029B126F-E474-A43E-A2A5-13F2006A4FEC}"/>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91088FDB-6982-C718-FC5A-4D5C8D00696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9AE5FD72-62D2-C51F-81A3-2CB69E90E682}"/>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95241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5E9D9F8F-F20A-65C2-788F-72E6B753694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FB5BD805-8AD4-2C78-7316-7943B892906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Follow-up pharmacological treatment</a:t>
            </a:r>
          </a:p>
        </p:txBody>
      </p:sp>
      <p:grpSp>
        <p:nvGrpSpPr>
          <p:cNvPr id="8" name="Group 7">
            <a:extLst>
              <a:ext uri="{FF2B5EF4-FFF2-40B4-BE49-F238E27FC236}">
                <a16:creationId xmlns:a16="http://schemas.microsoft.com/office/drawing/2014/main" id="{056A4339-A88A-1A07-B393-00EEB79D0E8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F3948BA9-571B-5C3E-7071-76C0F7BBA71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96747BB-B458-3BD3-9FC2-1B1A5AB0A9F2}"/>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This slide shows Figure 3.9 from the GOLD 2025 report. It gives suggested follow-up pharmacological treatment for patients with dyspnea and for those with exacerbations.">
            <a:extLst>
              <a:ext uri="{FF2B5EF4-FFF2-40B4-BE49-F238E27FC236}">
                <a16:creationId xmlns:a16="http://schemas.microsoft.com/office/drawing/2014/main" id="{664FB4DD-88D9-94F1-B868-20E5321621EB}"/>
              </a:ext>
            </a:extLst>
          </p:cNvPr>
          <p:cNvPicPr>
            <a:picLocks noChangeAspect="1"/>
          </p:cNvPicPr>
          <p:nvPr/>
        </p:nvPicPr>
        <p:blipFill rotWithShape="1">
          <a:blip r:embed="rId5"/>
          <a:srcRect l="4310" t="10118" r="4177" b="34679"/>
          <a:stretch/>
        </p:blipFill>
        <p:spPr bwMode="auto">
          <a:xfrm>
            <a:off x="2305297" y="469783"/>
            <a:ext cx="7597525" cy="59310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0522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C60E9C8A-A085-B9EF-AF98-95DFDED1F5D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95E487CE-5761-8E6A-A4F2-3006FA0DC73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Key points for inhalation of drugs</a:t>
            </a:r>
          </a:p>
        </p:txBody>
      </p:sp>
      <p:pic>
        <p:nvPicPr>
          <p:cNvPr id="5" name="Picture 4" descr="Key points for the inhalation of drugs are listed on this slide corresponding to Figure 3.10 of the GOLD report">
            <a:extLst>
              <a:ext uri="{FF2B5EF4-FFF2-40B4-BE49-F238E27FC236}">
                <a16:creationId xmlns:a16="http://schemas.microsoft.com/office/drawing/2014/main" id="{FAFC91F2-9ED6-85F3-59ED-2C35A51757B7}"/>
              </a:ext>
            </a:extLst>
          </p:cNvPr>
          <p:cNvPicPr>
            <a:picLocks noChangeAspect="1"/>
          </p:cNvPicPr>
          <p:nvPr/>
        </p:nvPicPr>
        <p:blipFill rotWithShape="1">
          <a:blip r:embed="rId4"/>
          <a:srcRect l="4509" t="12685" r="4951" b="54260"/>
          <a:stretch/>
        </p:blipFill>
        <p:spPr bwMode="auto">
          <a:xfrm>
            <a:off x="2125043" y="1552918"/>
            <a:ext cx="8226442" cy="3886590"/>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5CED539E-989A-5161-290B-1E28FB08F15C}"/>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43FC51B-158F-99BA-3D19-7CF3012C9FC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188C442-DAC2-C83E-2A77-3EBF4166A486}"/>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564789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9C62C7B4-C8DB-7283-4EE6-A98EE19BD0C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6C2470ED-8B99-B69C-ECE4-92CD6C9B3059}"/>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Basic principles for appropriate inhalation device choice</a:t>
            </a:r>
          </a:p>
        </p:txBody>
      </p:sp>
      <p:grpSp>
        <p:nvGrpSpPr>
          <p:cNvPr id="8" name="Group 7">
            <a:extLst>
              <a:ext uri="{FF2B5EF4-FFF2-40B4-BE49-F238E27FC236}">
                <a16:creationId xmlns:a16="http://schemas.microsoft.com/office/drawing/2014/main" id="{5F462C1A-943A-3DC6-C120-D0E5268A2B54}"/>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CB0C8DD2-F27A-512F-7310-AFB284A4EEF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1D92DB5-3B55-0902-7846-3C9069DBFFC5}"/>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3.11 - Principles for inhalation device choice are listed">
            <a:extLst>
              <a:ext uri="{FF2B5EF4-FFF2-40B4-BE49-F238E27FC236}">
                <a16:creationId xmlns:a16="http://schemas.microsoft.com/office/drawing/2014/main" id="{BF84170F-B433-23B9-1ADA-0608134D3725}"/>
              </a:ext>
            </a:extLst>
          </p:cNvPr>
          <p:cNvPicPr>
            <a:picLocks noChangeAspect="1"/>
          </p:cNvPicPr>
          <p:nvPr/>
        </p:nvPicPr>
        <p:blipFill rotWithShape="1">
          <a:blip r:embed="rId5"/>
          <a:srcRect l="4299" t="12624" r="4414" b="23815"/>
          <a:stretch/>
        </p:blipFill>
        <p:spPr bwMode="auto">
          <a:xfrm>
            <a:off x="2394376" y="0"/>
            <a:ext cx="7403247" cy="66710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2174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3F706ABD-F292-73C8-EE10-F5B205BB67F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Suggestions for non-pharmacological management of COPD for patient groups A, B and E including smoking cessation, physical activity and vaccination">
            <a:extLst>
              <a:ext uri="{FF2B5EF4-FFF2-40B4-BE49-F238E27FC236}">
                <a16:creationId xmlns:a16="http://schemas.microsoft.com/office/drawing/2014/main" id="{FC7F85E4-2FB6-A5BE-40E4-4466E4C3656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Non-pharmacological management of COPD</a:t>
            </a:r>
          </a:p>
        </p:txBody>
      </p:sp>
      <p:pic>
        <p:nvPicPr>
          <p:cNvPr id="7" name="Picture 6" descr="Non-pharmacological management of COPD for groups A, B and E including smoking cessation, pulmonary rehabilitation, physical activity and vaccinations">
            <a:extLst>
              <a:ext uri="{FF2B5EF4-FFF2-40B4-BE49-F238E27FC236}">
                <a16:creationId xmlns:a16="http://schemas.microsoft.com/office/drawing/2014/main" id="{456EB0DA-85C9-52F9-F02F-CF16955D4225}"/>
              </a:ext>
            </a:extLst>
          </p:cNvPr>
          <p:cNvPicPr>
            <a:picLocks noChangeAspect="1"/>
          </p:cNvPicPr>
          <p:nvPr/>
        </p:nvPicPr>
        <p:blipFill rotWithShape="1">
          <a:blip r:embed="rId4"/>
          <a:srcRect l="4163" t="12239" r="4379" b="31392"/>
          <a:stretch/>
        </p:blipFill>
        <p:spPr bwMode="auto">
          <a:xfrm>
            <a:off x="2207170" y="152147"/>
            <a:ext cx="7949149" cy="6340728"/>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20B796F4-3672-6C2D-A031-18409ADDAC6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874BB3D-5297-1E12-FE56-3250D8F9CD2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9D9D47F-9756-813D-5141-F7B853F025B3}"/>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1649945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532C95BB-7CE0-BEF9-BAC0-CAF8D3D914E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Figure 3.13 lists follow-up of non-pharmacological treatment. If the response to the initial treatment is appropriate, maintain it and offer influenza vaccination and other vaccinations, self-management education and assess behavioral risk factors such as smoking cessation and environmental exposures. Ensure maintenance of exercise program and physical activity, adequate sleep and healthy diet. If initial treatment response is not appropriate, consider the predominant treatable trait to target - DYSPNEA or EXACERBATIONS.">
            <a:extLst>
              <a:ext uri="{FF2B5EF4-FFF2-40B4-BE49-F238E27FC236}">
                <a16:creationId xmlns:a16="http://schemas.microsoft.com/office/drawing/2014/main" id="{649C9FC0-208E-8DF5-97D6-8F9E397B177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Follow-up of non-pharmacological treatment</a:t>
            </a:r>
          </a:p>
        </p:txBody>
      </p:sp>
      <p:pic>
        <p:nvPicPr>
          <p:cNvPr id="7" name="Picture 6" descr="Follow-up of non-pharmacological treatment is listed in Figure 3.13 including if the response to the initial treatment is adequate or when response is not adequate and the predominant treatable trait (Dyspnea or Exacerbations) should be targeted.">
            <a:extLst>
              <a:ext uri="{FF2B5EF4-FFF2-40B4-BE49-F238E27FC236}">
                <a16:creationId xmlns:a16="http://schemas.microsoft.com/office/drawing/2014/main" id="{D4B2E181-E235-D537-A105-B66F7673870F}"/>
              </a:ext>
            </a:extLst>
          </p:cNvPr>
          <p:cNvPicPr>
            <a:picLocks noChangeAspect="1"/>
          </p:cNvPicPr>
          <p:nvPr/>
        </p:nvPicPr>
        <p:blipFill rotWithShape="1">
          <a:blip r:embed="rId4"/>
          <a:srcRect l="4394" t="12596" r="4024" b="25404"/>
          <a:stretch/>
        </p:blipFill>
        <p:spPr bwMode="auto">
          <a:xfrm>
            <a:off x="2390707" y="182562"/>
            <a:ext cx="7410586" cy="6492875"/>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CE14059D-0275-AE9E-9E27-128034807E4D}"/>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D7AC5548-5964-CB79-9592-0CA5A594241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2711244-F61C-204C-BA6B-83AB93A84259}"/>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3897935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pic>
        <p:nvPicPr>
          <p:cNvPr id="5" name="Picture 4">
            <a:extLst>
              <a:ext uri="{FF2B5EF4-FFF2-40B4-BE49-F238E27FC236}">
                <a16:creationId xmlns:a16="http://schemas.microsoft.com/office/drawing/2014/main" id="{24DB37CB-86C2-CE47-8436-D7A15ED529A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C0534CA2-764E-3472-0F46-039E3EC0AA4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FEV1 trajectories over the life course</a:t>
            </a:r>
          </a:p>
        </p:txBody>
      </p:sp>
      <p:pic>
        <p:nvPicPr>
          <p:cNvPr id="6" name="Picture 5" descr="This slide contains a graph of FEV1 trajectories over the life course. It shows lung function as a percentage of predicted peak lung function versus age in years. It was modified from Agusti et al 2019 NEJM.">
            <a:extLst>
              <a:ext uri="{FF2B5EF4-FFF2-40B4-BE49-F238E27FC236}">
                <a16:creationId xmlns:a16="http://schemas.microsoft.com/office/drawing/2014/main" id="{35A1BA3D-302B-A6CA-92EB-1A64A46287E1}"/>
              </a:ext>
            </a:extLst>
          </p:cNvPr>
          <p:cNvPicPr>
            <a:picLocks noChangeAspect="1"/>
          </p:cNvPicPr>
          <p:nvPr/>
        </p:nvPicPr>
        <p:blipFill rotWithShape="1">
          <a:blip r:embed="rId4"/>
          <a:srcRect l="4429" t="12479" r="4651" b="13333"/>
          <a:stretch/>
        </p:blipFill>
        <p:spPr>
          <a:xfrm>
            <a:off x="3094892" y="0"/>
            <a:ext cx="6236677" cy="6585688"/>
          </a:xfrm>
          <a:prstGeom prst="rect">
            <a:avLst/>
          </a:prstGeom>
        </p:spPr>
      </p:pic>
      <p:grpSp>
        <p:nvGrpSpPr>
          <p:cNvPr id="8" name="Group 7">
            <a:extLst>
              <a:ext uri="{FF2B5EF4-FFF2-40B4-BE49-F238E27FC236}">
                <a16:creationId xmlns:a16="http://schemas.microsoft.com/office/drawing/2014/main" id="{FB64FE84-C0F0-EAB2-5419-F7F3B04BFF81}"/>
              </a:ext>
              <a:ext uri="{C183D7F6-B498-43B3-948B-1728B52AA6E4}">
                <adec:decorative xmlns:adec="http://schemas.microsoft.com/office/drawing/2017/decorative" val="1"/>
              </a:ext>
            </a:extLst>
          </p:cNvPr>
          <p:cNvGrpSpPr/>
          <p:nvPr/>
        </p:nvGrpSpPr>
        <p:grpSpPr>
          <a:xfrm>
            <a:off x="10446950" y="0"/>
            <a:ext cx="1745050" cy="1652322"/>
            <a:chOff x="10446950" y="0"/>
            <a:chExt cx="1745050" cy="1652322"/>
          </a:xfrm>
        </p:grpSpPr>
        <p:pic>
          <p:nvPicPr>
            <p:cNvPr id="9" name="Picture 8">
              <a:extLst>
                <a:ext uri="{FF2B5EF4-FFF2-40B4-BE49-F238E27FC236}">
                  <a16:creationId xmlns:a16="http://schemas.microsoft.com/office/drawing/2014/main" id="{B39E1BB7-AD42-833B-BCC0-019D3B23788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C13D6D9-B8DF-43AD-8B7B-EB778B361F12}"/>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44525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0EBD508E-2B5F-13DC-4D0E-C3081C7A268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Figure 3.14 lists evidence based statements for oxygen therapy and ventilatory support.">
            <a:extLst>
              <a:ext uri="{FF2B5EF4-FFF2-40B4-BE49-F238E27FC236}">
                <a16:creationId xmlns:a16="http://schemas.microsoft.com/office/drawing/2014/main" id="{FE2452BE-0986-4A11-F785-F4E012AAA4D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Oxygen therapy and ventilatory support in stable COPD</a:t>
            </a:r>
          </a:p>
        </p:txBody>
      </p:sp>
      <p:pic>
        <p:nvPicPr>
          <p:cNvPr id="7" name="Picture 6" descr="Figure 3.14 lists evidence based statements for oxygen therapy and ventilatory support for stable COPD.">
            <a:extLst>
              <a:ext uri="{FF2B5EF4-FFF2-40B4-BE49-F238E27FC236}">
                <a16:creationId xmlns:a16="http://schemas.microsoft.com/office/drawing/2014/main" id="{E8DF4FB8-AE2B-DF37-8783-935443BD9B45}"/>
              </a:ext>
            </a:extLst>
          </p:cNvPr>
          <p:cNvPicPr>
            <a:picLocks noChangeAspect="1"/>
          </p:cNvPicPr>
          <p:nvPr/>
        </p:nvPicPr>
        <p:blipFill rotWithShape="1">
          <a:blip r:embed="rId4"/>
          <a:srcRect l="4395" t="12150" r="4602" b="35680"/>
          <a:stretch/>
        </p:blipFill>
        <p:spPr bwMode="auto">
          <a:xfrm>
            <a:off x="2231928" y="562353"/>
            <a:ext cx="7728143" cy="5733294"/>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36EC77E1-5F20-52F0-965D-8EB9E268DA31}"/>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1CB58B5-0455-ABF7-8148-83C8F09DD67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1F45D142-0E83-FF15-C3E2-2290266D4CB4}"/>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832208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1AE03074-2EB2-740B-2454-B500235F54D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28925CB-9C88-1681-049B-4E7D70904C5A}"/>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Prescription of supplemental oxygen to COPD patients</a:t>
            </a:r>
          </a:p>
        </p:txBody>
      </p:sp>
      <p:pic>
        <p:nvPicPr>
          <p:cNvPr id="7" name="Picture 6" descr="Figure 3.15 is a flow chart about the prescription of supplemental oxygen to COPD patients and the definition of arterial hypoxemia is given.">
            <a:extLst>
              <a:ext uri="{FF2B5EF4-FFF2-40B4-BE49-F238E27FC236}">
                <a16:creationId xmlns:a16="http://schemas.microsoft.com/office/drawing/2014/main" id="{24257BC7-775D-CE28-16A6-B9EC268B51E5}"/>
              </a:ext>
            </a:extLst>
          </p:cNvPr>
          <p:cNvPicPr>
            <a:picLocks noChangeAspect="1"/>
          </p:cNvPicPr>
          <p:nvPr/>
        </p:nvPicPr>
        <p:blipFill rotWithShape="1">
          <a:blip r:embed="rId4"/>
          <a:srcRect l="4625" t="12239" r="4488" b="28444"/>
          <a:stretch/>
        </p:blipFill>
        <p:spPr bwMode="auto">
          <a:xfrm>
            <a:off x="2363115" y="276349"/>
            <a:ext cx="7465769" cy="6305302"/>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39A69D5C-C764-0876-DC19-F6818023D77D}"/>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EB355C76-D0C9-EC17-D0DD-C7D112F8D0A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A3101A5-8719-AC80-04A3-5349222EA936}"/>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378230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898547EB-181F-2B3C-6E16-99DAF2298EB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7AA390B-55CE-7945-E492-F0611A1ACCE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Palliative care, end of life, and hospice care in COPD</a:t>
            </a:r>
          </a:p>
        </p:txBody>
      </p:sp>
      <p:pic>
        <p:nvPicPr>
          <p:cNvPr id="7" name="Picture 6" descr="Figure 3.16 lists evidence based statement about palliative care, end of life and hospice care in COPD.">
            <a:extLst>
              <a:ext uri="{FF2B5EF4-FFF2-40B4-BE49-F238E27FC236}">
                <a16:creationId xmlns:a16="http://schemas.microsoft.com/office/drawing/2014/main" id="{ADD41B39-C4F5-37AE-88BE-4C39C9FA575C}"/>
              </a:ext>
            </a:extLst>
          </p:cNvPr>
          <p:cNvPicPr>
            <a:picLocks noChangeAspect="1"/>
          </p:cNvPicPr>
          <p:nvPr/>
        </p:nvPicPr>
        <p:blipFill rotWithShape="1">
          <a:blip r:embed="rId4"/>
          <a:srcRect l="4509" t="12863" r="4483" b="49884"/>
          <a:stretch/>
        </p:blipFill>
        <p:spPr bwMode="auto">
          <a:xfrm>
            <a:off x="1766758" y="902587"/>
            <a:ext cx="8817950" cy="4670890"/>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05962C4C-B599-932F-0F36-29C2AE349A5A}"/>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56809D83-E037-5F02-7FC3-82EE3EB28F4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E51A9E2-7F36-255B-1031-79DBF09CE231}"/>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1926126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2851C6AF-8DD6-EAB9-6377-04B5609FFAE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1B98540E-FD56-75D8-B621-C011E263C8F5}"/>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Evidence supporting a reduction in mortality with pharmacotherapy and non-pharmacotherapy in COPD patients</a:t>
            </a:r>
          </a:p>
        </p:txBody>
      </p:sp>
      <p:pic>
        <p:nvPicPr>
          <p:cNvPr id="7" name="Picture 6" descr="Figure 3.17 lists evidence and references supporting a reduction in mortality in COPD with various pharmacological and non-pharmacological therapies.">
            <a:extLst>
              <a:ext uri="{FF2B5EF4-FFF2-40B4-BE49-F238E27FC236}">
                <a16:creationId xmlns:a16="http://schemas.microsoft.com/office/drawing/2014/main" id="{53BFEFBB-836B-0D51-B14A-7D623CD79DCC}"/>
              </a:ext>
            </a:extLst>
          </p:cNvPr>
          <p:cNvPicPr>
            <a:picLocks noChangeAspect="1"/>
          </p:cNvPicPr>
          <p:nvPr/>
        </p:nvPicPr>
        <p:blipFill rotWithShape="1">
          <a:blip r:embed="rId4"/>
          <a:srcRect l="4164" t="12595" r="4138" b="14773"/>
          <a:stretch/>
        </p:blipFill>
        <p:spPr bwMode="auto">
          <a:xfrm>
            <a:off x="2739046" y="0"/>
            <a:ext cx="6624955" cy="6791325"/>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166D836F-DF6B-EC38-312E-40D5A57A01C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22A8396-1E5E-187F-8EE1-31690F919AE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676ABEA-284F-30C1-11AB-086DADCE2080}"/>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65231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FFD5176B-465B-9EE4-E74E-458B7CC518D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00F9C6B-C8A4-446B-474F-85D2D2783F9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Maintenance medications in COPD</a:t>
            </a:r>
          </a:p>
        </p:txBody>
      </p:sp>
      <p:grpSp>
        <p:nvGrpSpPr>
          <p:cNvPr id="7" name="Group 6">
            <a:extLst>
              <a:ext uri="{FF2B5EF4-FFF2-40B4-BE49-F238E27FC236}">
                <a16:creationId xmlns:a16="http://schemas.microsoft.com/office/drawing/2014/main" id="{A5EF6639-6185-07DF-0C1A-768C1D4122B2}"/>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2D69FB16-8688-6B1C-8D1C-240F4AAA6B6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0BE9BA6-EF40-17F0-56F6-6930030969D8}"/>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2" name="Picture 11" descr="Figure 3.18 lists maintenance medications in COPD, inhaler type, nebulizer, oral, injectable delivery and duration of action">
            <a:extLst>
              <a:ext uri="{FF2B5EF4-FFF2-40B4-BE49-F238E27FC236}">
                <a16:creationId xmlns:a16="http://schemas.microsoft.com/office/drawing/2014/main" id="{E5D8E876-EDAF-624E-BE5E-9E69B75CA796}"/>
              </a:ext>
            </a:extLst>
          </p:cNvPr>
          <p:cNvPicPr>
            <a:picLocks noChangeAspect="1"/>
          </p:cNvPicPr>
          <p:nvPr/>
        </p:nvPicPr>
        <p:blipFill>
          <a:blip r:embed="rId5"/>
          <a:srcRect l="3761" t="3225" r="3874"/>
          <a:stretch/>
        </p:blipFill>
        <p:spPr>
          <a:xfrm>
            <a:off x="3648635" y="76098"/>
            <a:ext cx="4894730" cy="6636871"/>
          </a:xfrm>
          <a:prstGeom prst="rect">
            <a:avLst/>
          </a:prstGeom>
        </p:spPr>
      </p:pic>
    </p:spTree>
    <p:extLst>
      <p:ext uri="{BB962C8B-B14F-4D97-AF65-F5344CB8AC3E}">
        <p14:creationId xmlns:p14="http://schemas.microsoft.com/office/powerpoint/2010/main" val="1293001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16DD007E-9A6D-9790-AEEA-A026DA73770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664361BA-7B3B-AA1A-8B1E-711628E9B60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Bronchodilators in stable COPD</a:t>
            </a:r>
          </a:p>
        </p:txBody>
      </p:sp>
      <p:grpSp>
        <p:nvGrpSpPr>
          <p:cNvPr id="8" name="Group 7">
            <a:extLst>
              <a:ext uri="{FF2B5EF4-FFF2-40B4-BE49-F238E27FC236}">
                <a16:creationId xmlns:a16="http://schemas.microsoft.com/office/drawing/2014/main" id="{E3577F7E-FAD7-86F6-2EDD-2F87CB2B1604}"/>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DA874EC8-3CA9-74E7-1F3E-1D7BF9C19A1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81A01570-4531-A386-4C43-03F34FDCC375}"/>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3.19 lists evidence based statements for bronchodilators in stable COPD">
            <a:extLst>
              <a:ext uri="{FF2B5EF4-FFF2-40B4-BE49-F238E27FC236}">
                <a16:creationId xmlns:a16="http://schemas.microsoft.com/office/drawing/2014/main" id="{7A3F8052-F518-61C9-7ED8-F2D4990CC955}"/>
              </a:ext>
            </a:extLst>
          </p:cNvPr>
          <p:cNvPicPr>
            <a:picLocks noChangeAspect="1"/>
          </p:cNvPicPr>
          <p:nvPr/>
        </p:nvPicPr>
        <p:blipFill>
          <a:blip r:embed="rId5"/>
          <a:srcRect l="4366" t="13161" r="4619" b="15018"/>
          <a:stretch/>
        </p:blipFill>
        <p:spPr>
          <a:xfrm>
            <a:off x="2982931" y="184490"/>
            <a:ext cx="6354313" cy="6489020"/>
          </a:xfrm>
          <a:prstGeom prst="rect">
            <a:avLst/>
          </a:prstGeom>
        </p:spPr>
      </p:pic>
    </p:spTree>
    <p:extLst>
      <p:ext uri="{BB962C8B-B14F-4D97-AF65-F5344CB8AC3E}">
        <p14:creationId xmlns:p14="http://schemas.microsoft.com/office/powerpoint/2010/main" val="1808425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02D2C7FD-9814-3DB6-19F2-7DE29AEED55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8" name="Title 7">
            <a:extLst>
              <a:ext uri="{FF2B5EF4-FFF2-40B4-BE49-F238E27FC236}">
                <a16:creationId xmlns:a16="http://schemas.microsoft.com/office/drawing/2014/main" id="{ABAA1247-7BD2-B74E-E89C-E08071DD807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Anti-inflammatory therapy in stable COPD</a:t>
            </a:r>
          </a:p>
        </p:txBody>
      </p:sp>
      <p:grpSp>
        <p:nvGrpSpPr>
          <p:cNvPr id="3" name="Group 2">
            <a:extLst>
              <a:ext uri="{FF2B5EF4-FFF2-40B4-BE49-F238E27FC236}">
                <a16:creationId xmlns:a16="http://schemas.microsoft.com/office/drawing/2014/main" id="{02391BCB-F0B1-4075-7820-55670A2DA64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53B0986-331B-A671-BD12-F7B91D74721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ED7A46A9-7B33-8D74-95B7-838588A5D277}"/>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3.20 lists evidence based statements for anti-inflammatory therapy in stable COPD including categories ICS, oral glucocorticoids, PDE inhibitors, antibiotics, mucoregulators and antioxidant agents, biologics, and other anti-inflammatory agents.">
            <a:extLst>
              <a:ext uri="{FF2B5EF4-FFF2-40B4-BE49-F238E27FC236}">
                <a16:creationId xmlns:a16="http://schemas.microsoft.com/office/drawing/2014/main" id="{A0D8C914-2455-438F-7268-606505FBAD27}"/>
              </a:ext>
            </a:extLst>
          </p:cNvPr>
          <p:cNvPicPr>
            <a:picLocks noChangeAspect="1"/>
          </p:cNvPicPr>
          <p:nvPr/>
        </p:nvPicPr>
        <p:blipFill>
          <a:blip r:embed="rId5"/>
          <a:srcRect l="1522" t="3077" r="-1"/>
          <a:stretch/>
        </p:blipFill>
        <p:spPr>
          <a:xfrm>
            <a:off x="3305906" y="0"/>
            <a:ext cx="5285434" cy="6731969"/>
          </a:xfrm>
          <a:prstGeom prst="rect">
            <a:avLst/>
          </a:prstGeom>
        </p:spPr>
      </p:pic>
    </p:spTree>
    <p:extLst>
      <p:ext uri="{BB962C8B-B14F-4D97-AF65-F5344CB8AC3E}">
        <p14:creationId xmlns:p14="http://schemas.microsoft.com/office/powerpoint/2010/main" val="601482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5EFE2320-4EC4-991A-83A6-96BCD99ACDD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8189A457-0DA3-74C4-5958-163D706CA3F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Factors to consider when initiating ICS treatment</a:t>
            </a:r>
          </a:p>
        </p:txBody>
      </p:sp>
      <p:pic>
        <p:nvPicPr>
          <p:cNvPr id="7" name="Picture 6" descr="Figure 3.21 is a color coded slide giving GREEN light (strongly favors use), ORANGE light (favors use) and RED light (against use) factors to consider when adding ICS to long-acting bronchodilators.">
            <a:extLst>
              <a:ext uri="{FF2B5EF4-FFF2-40B4-BE49-F238E27FC236}">
                <a16:creationId xmlns:a16="http://schemas.microsoft.com/office/drawing/2014/main" id="{1355A3BD-367B-5575-3016-0FF8A111DAA2}"/>
              </a:ext>
            </a:extLst>
          </p:cNvPr>
          <p:cNvPicPr>
            <a:picLocks noChangeAspect="1"/>
          </p:cNvPicPr>
          <p:nvPr/>
        </p:nvPicPr>
        <p:blipFill rotWithShape="1">
          <a:blip r:embed="rId4"/>
          <a:srcRect l="4395" t="12239" r="4488" b="30678"/>
          <a:stretch/>
        </p:blipFill>
        <p:spPr bwMode="auto">
          <a:xfrm>
            <a:off x="2246298" y="251093"/>
            <a:ext cx="7699404" cy="6241782"/>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2D0A7468-59A6-7957-F55E-40628155B812}"/>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56FE10DC-1D50-70AE-7301-6B59D34C55B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745BB7EC-2031-3404-B17F-553375CE7D8D}"/>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1350070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BD178F58-2D03-18AD-B8A6-410D0C4CCC9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8EA7B108-D36F-C912-B1DA-4D3C0E0E98C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Management of patients currently on LABA plus ICS</a:t>
            </a:r>
          </a:p>
        </p:txBody>
      </p:sp>
      <p:grpSp>
        <p:nvGrpSpPr>
          <p:cNvPr id="8" name="Group 7">
            <a:extLst>
              <a:ext uri="{FF2B5EF4-FFF2-40B4-BE49-F238E27FC236}">
                <a16:creationId xmlns:a16="http://schemas.microsoft.com/office/drawing/2014/main" id="{ADA89D63-3324-3C4F-4828-249B9AAEF8F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7E9ADC5-0155-6465-282A-BA5056A8E9A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EC385B27-CEE1-010E-63E4-CA2F2C45895F}"/>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3.22 shows an algorithm with suggested management of patients who are currently on LABA+ICS">
            <a:extLst>
              <a:ext uri="{FF2B5EF4-FFF2-40B4-BE49-F238E27FC236}">
                <a16:creationId xmlns:a16="http://schemas.microsoft.com/office/drawing/2014/main" id="{DFB2D2A5-8BDF-013C-61E0-6CBBEC6255F6}"/>
              </a:ext>
            </a:extLst>
          </p:cNvPr>
          <p:cNvPicPr>
            <a:picLocks noChangeAspect="1"/>
          </p:cNvPicPr>
          <p:nvPr/>
        </p:nvPicPr>
        <p:blipFill rotWithShape="1">
          <a:blip r:embed="rId5"/>
          <a:srcRect l="3583" t="12181" r="3698" b="22154"/>
          <a:stretch/>
        </p:blipFill>
        <p:spPr bwMode="auto">
          <a:xfrm>
            <a:off x="2775902" y="385762"/>
            <a:ext cx="6640195" cy="60864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1726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A1E01-E9E9-D16F-52D2-2051A53A6752}"/>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E42A4CBC-1CA5-5E79-2A92-FFF6724AFD92}"/>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38F01CBB-9672-9BE2-1298-3D9BA8171971}"/>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DC641CEC-ACD6-0174-AA88-897D491E46CB}"/>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14D1E9CC-381C-28BA-87A9-9D2C60CAE448}"/>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ECE83674-1214-7F32-087F-45B164F38657}"/>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AD54ACD-F01C-498D-575C-95D260E7F11B}"/>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1B8053A0-2359-EB5B-576F-D4BAC3E17653}"/>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70848195-3E75-DBFD-B1B2-62A4501D868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0B603C01-FA89-60FA-F5F7-0BE1B25CA18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Other pharmacological treatments</a:t>
            </a:r>
          </a:p>
        </p:txBody>
      </p:sp>
      <p:grpSp>
        <p:nvGrpSpPr>
          <p:cNvPr id="8" name="Group 7">
            <a:extLst>
              <a:ext uri="{FF2B5EF4-FFF2-40B4-BE49-F238E27FC236}">
                <a16:creationId xmlns:a16="http://schemas.microsoft.com/office/drawing/2014/main" id="{0F9F5E1E-164A-35D9-D216-77BE3556E16C}"/>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758DF5A0-BB27-27E0-6723-BF8BA657242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3F8C35B3-EBF4-DAE5-8527-450861AF87EA}"/>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3.23 lists other pharmacological treatments including alpha-1 antitrypsin augmentation therapy, antitussives, vasodilators, opioids and pulmonary hypertensin therapy.">
            <a:extLst>
              <a:ext uri="{FF2B5EF4-FFF2-40B4-BE49-F238E27FC236}">
                <a16:creationId xmlns:a16="http://schemas.microsoft.com/office/drawing/2014/main" id="{C95BED07-E1C6-5BCE-2A77-B5A36DA3DB7E}"/>
              </a:ext>
            </a:extLst>
          </p:cNvPr>
          <p:cNvPicPr>
            <a:picLocks noChangeAspect="1"/>
          </p:cNvPicPr>
          <p:nvPr/>
        </p:nvPicPr>
        <p:blipFill rotWithShape="1">
          <a:blip r:embed="rId5"/>
          <a:srcRect l="3659" t="12213" r="4265" b="35763"/>
          <a:stretch/>
        </p:blipFill>
        <p:spPr bwMode="auto">
          <a:xfrm>
            <a:off x="2830195" y="1041082"/>
            <a:ext cx="6531610" cy="47758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9927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5" name="Title 4">
            <a:extLst>
              <a:ext uri="{FF2B5EF4-FFF2-40B4-BE49-F238E27FC236}">
                <a16:creationId xmlns:a16="http://schemas.microsoft.com/office/drawing/2014/main" id="{A4EBDEF2-08A6-B1F3-7E60-412A04C7599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Proposed taxonomy (</a:t>
            </a:r>
            <a:r>
              <a:rPr lang="en-US" dirty="0" err="1"/>
              <a:t>etiotypes</a:t>
            </a:r>
            <a:r>
              <a:rPr lang="en-US" dirty="0"/>
              <a:t>) for COPD</a:t>
            </a:r>
            <a:endParaRPr lang="en-AU" dirty="0"/>
          </a:p>
        </p:txBody>
      </p:sp>
      <p:pic>
        <p:nvPicPr>
          <p:cNvPr id="7" name="Picture 6" descr="Proposed taxonomy (etiotypes) for COPD Figure 1.2 from the GOLD report&#10;This slide lists classifications of COPD such as COPD-G  - Genetically determined COPD&#10;COPD-D - COPD due to abnormal lung development&#10;Environmental COPD including COPD-C due to cigarette smoke and COPD-P due to pollution&#10;COPD-I due to infections&#10;COPD-A due to COPD and asthma&#10;and&#10;COPD-U due to unknown causes">
            <a:extLst>
              <a:ext uri="{FF2B5EF4-FFF2-40B4-BE49-F238E27FC236}">
                <a16:creationId xmlns:a16="http://schemas.microsoft.com/office/drawing/2014/main" id="{46459E6E-3B6D-C077-AA66-C9CC34CB13D2}"/>
              </a:ext>
            </a:extLst>
          </p:cNvPr>
          <p:cNvPicPr>
            <a:picLocks noChangeAspect="1"/>
          </p:cNvPicPr>
          <p:nvPr/>
        </p:nvPicPr>
        <p:blipFill rotWithShape="1">
          <a:blip r:embed="rId3"/>
          <a:srcRect l="2803" t="14714" r="2676" b="26588"/>
          <a:stretch/>
        </p:blipFill>
        <p:spPr bwMode="auto">
          <a:xfrm>
            <a:off x="2438082" y="126418"/>
            <a:ext cx="7315835" cy="6425079"/>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4D5DDD8A-0773-C760-9F64-D3CD5B348323}"/>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grpSp>
        <p:nvGrpSpPr>
          <p:cNvPr id="9" name="Group 8">
            <a:extLst>
              <a:ext uri="{FF2B5EF4-FFF2-40B4-BE49-F238E27FC236}">
                <a16:creationId xmlns:a16="http://schemas.microsoft.com/office/drawing/2014/main" id="{92ACF8A6-B3D7-0C2C-897C-9B38C6CDDF7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10" name="Picture 9">
              <a:extLst>
                <a:ext uri="{FF2B5EF4-FFF2-40B4-BE49-F238E27FC236}">
                  <a16:creationId xmlns:a16="http://schemas.microsoft.com/office/drawing/2014/main" id="{F4055397-C8A6-C2A1-A947-205ACFFC1AD9}"/>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11" name="Picture 10">
              <a:extLst>
                <a:ext uri="{FF2B5EF4-FFF2-40B4-BE49-F238E27FC236}">
                  <a16:creationId xmlns:a16="http://schemas.microsoft.com/office/drawing/2014/main" id="{C2A41F3E-B8EF-8719-23B7-B818C22FC4B5}"/>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6942720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9AF5FC6C-E993-E4AA-D877-2AB7737238D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99EA064C-BCA0-FE77-CF10-D29DC26058ED}"/>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Pulmonary rehabilitation, self-management and integrative care in COPD</a:t>
            </a:r>
          </a:p>
        </p:txBody>
      </p:sp>
      <p:grpSp>
        <p:nvGrpSpPr>
          <p:cNvPr id="7" name="Group 6">
            <a:extLst>
              <a:ext uri="{FF2B5EF4-FFF2-40B4-BE49-F238E27FC236}">
                <a16:creationId xmlns:a16="http://schemas.microsoft.com/office/drawing/2014/main" id="{744AE129-766A-A8BB-34C7-4ABEE27A87A7}"/>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8" name="Picture 7">
              <a:extLst>
                <a:ext uri="{FF2B5EF4-FFF2-40B4-BE49-F238E27FC236}">
                  <a16:creationId xmlns:a16="http://schemas.microsoft.com/office/drawing/2014/main" id="{806662BD-AF06-DDA3-E41E-540675D33D3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245EF69-63E3-CB31-1E38-A075E6FBEBC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3.24 gives evidence based statements for pulmonary rehabilitation, education and self-management, integrated care programs and physical activity.">
            <a:extLst>
              <a:ext uri="{FF2B5EF4-FFF2-40B4-BE49-F238E27FC236}">
                <a16:creationId xmlns:a16="http://schemas.microsoft.com/office/drawing/2014/main" id="{F98B483A-99C6-751A-FAC7-5F2274915952}"/>
              </a:ext>
            </a:extLst>
          </p:cNvPr>
          <p:cNvPicPr>
            <a:picLocks noChangeAspect="1"/>
          </p:cNvPicPr>
          <p:nvPr/>
        </p:nvPicPr>
        <p:blipFill rotWithShape="1">
          <a:blip r:embed="rId5"/>
          <a:srcRect l="4099" t="11988" r="4263" b="26491"/>
          <a:stretch/>
        </p:blipFill>
        <p:spPr bwMode="auto">
          <a:xfrm>
            <a:off x="2865437" y="621982"/>
            <a:ext cx="6461125" cy="56140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7424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F78A2FA6-8FEF-0679-D251-B7A2907ADB3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F4FA6F3-A6B7-B590-3492-4978B4852408}"/>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Overview of current and proposed surgical and bronchoscopic interventions for people with COPD</a:t>
            </a:r>
          </a:p>
        </p:txBody>
      </p:sp>
      <p:grpSp>
        <p:nvGrpSpPr>
          <p:cNvPr id="8" name="Group 7">
            <a:extLst>
              <a:ext uri="{FF2B5EF4-FFF2-40B4-BE49-F238E27FC236}">
                <a16:creationId xmlns:a16="http://schemas.microsoft.com/office/drawing/2014/main" id="{BC05B90F-7071-7068-E280-DA0B218F9FB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F1F711FF-9F38-FB27-B3B4-003F0323494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56F19E7-B585-E114-89EF-89D3BD31B199}"/>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3.25 from the GOLD report 2025 is a table of symptoms, disorders and surgical and bronchoscopic interventions.">
            <a:extLst>
              <a:ext uri="{FF2B5EF4-FFF2-40B4-BE49-F238E27FC236}">
                <a16:creationId xmlns:a16="http://schemas.microsoft.com/office/drawing/2014/main" id="{26BC5912-2521-023F-7C5B-D96641837A8D}"/>
              </a:ext>
            </a:extLst>
          </p:cNvPr>
          <p:cNvPicPr>
            <a:picLocks noChangeAspect="1"/>
          </p:cNvPicPr>
          <p:nvPr/>
        </p:nvPicPr>
        <p:blipFill rotWithShape="1">
          <a:blip r:embed="rId5"/>
          <a:srcRect l="4392" t="12100" r="4260" b="33838"/>
          <a:stretch/>
        </p:blipFill>
        <p:spPr bwMode="auto">
          <a:xfrm>
            <a:off x="2855912" y="947420"/>
            <a:ext cx="6480175" cy="49631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1877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142C1F8C-1EB8-AEB2-FB1E-C3AE816B215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37F43F02-D831-A9F9-C82E-F5CAA89CD558}"/>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Surgical and interventional therapies in advanced emphysema</a:t>
            </a:r>
          </a:p>
        </p:txBody>
      </p:sp>
      <p:grpSp>
        <p:nvGrpSpPr>
          <p:cNvPr id="8" name="Group 7">
            <a:extLst>
              <a:ext uri="{FF2B5EF4-FFF2-40B4-BE49-F238E27FC236}">
                <a16:creationId xmlns:a16="http://schemas.microsoft.com/office/drawing/2014/main" id="{4E8596F2-06C5-BE78-A86F-C47AFCF7A08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B1A611E7-BD0C-B758-FDB8-002084A86AB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8D0757F8-0B58-504C-5F11-19898FDFE69C}"/>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3.26 is a flow chart showing various surgical and interventional therapies in advanced emphysema ">
            <a:extLst>
              <a:ext uri="{FF2B5EF4-FFF2-40B4-BE49-F238E27FC236}">
                <a16:creationId xmlns:a16="http://schemas.microsoft.com/office/drawing/2014/main" id="{6F9EF370-3182-61F0-23B9-6ABD4F8FFDB9}"/>
              </a:ext>
            </a:extLst>
          </p:cNvPr>
          <p:cNvPicPr>
            <a:picLocks noChangeAspect="1"/>
          </p:cNvPicPr>
          <p:nvPr/>
        </p:nvPicPr>
        <p:blipFill rotWithShape="1">
          <a:blip r:embed="rId5"/>
          <a:srcRect l="3951" t="11988" r="4271" b="30336"/>
          <a:stretch/>
        </p:blipFill>
        <p:spPr bwMode="auto">
          <a:xfrm>
            <a:off x="2887662" y="819785"/>
            <a:ext cx="6416675" cy="52184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7632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F3825708-5E24-135A-6B6A-22B0D821CD3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E7F47780-8AF0-2B6D-A484-4D19ABC69DD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Interventional therapy in stable COPD</a:t>
            </a:r>
          </a:p>
        </p:txBody>
      </p:sp>
      <p:grpSp>
        <p:nvGrpSpPr>
          <p:cNvPr id="8" name="Group 7">
            <a:extLst>
              <a:ext uri="{FF2B5EF4-FFF2-40B4-BE49-F238E27FC236}">
                <a16:creationId xmlns:a16="http://schemas.microsoft.com/office/drawing/2014/main" id="{01DB4A74-5E82-D6BB-58E4-ED03BE6701A0}"/>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7A257D60-1E12-E6B2-5C82-27AC993888D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6289BF94-B70F-2178-B538-00F12BA9E95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3.27 gives evidence based statements for interventional therapy in stable COPD under the headings lung volume reduction surgery, bullectomy, transplantation, bronchoscopic interventions and under study.">
            <a:extLst>
              <a:ext uri="{FF2B5EF4-FFF2-40B4-BE49-F238E27FC236}">
                <a16:creationId xmlns:a16="http://schemas.microsoft.com/office/drawing/2014/main" id="{611FDC60-A2C3-549E-718F-9967A27DE9F0}"/>
              </a:ext>
            </a:extLst>
          </p:cNvPr>
          <p:cNvPicPr>
            <a:picLocks noChangeAspect="1"/>
          </p:cNvPicPr>
          <p:nvPr/>
        </p:nvPicPr>
        <p:blipFill rotWithShape="1">
          <a:blip r:embed="rId5"/>
          <a:srcRect l="3805" t="11874" r="3974" b="25132"/>
          <a:stretch/>
        </p:blipFill>
        <p:spPr bwMode="auto">
          <a:xfrm>
            <a:off x="2863850" y="571500"/>
            <a:ext cx="6464300" cy="5715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8679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0C629CC9-AC21-05BC-7B6C-DD112AFEC43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FCF75299-6636-9FCB-7105-B90B4D2B5B2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Confounders or contributors to be considered in patients presenting with suspected COPD exacerbation</a:t>
            </a:r>
          </a:p>
        </p:txBody>
      </p:sp>
      <p:pic>
        <p:nvPicPr>
          <p:cNvPr id="7" name="Picture 6" descr="Figure 4.1 lists frequent and less frequent confounders or contributors to COPD exacerbations. These include pneumonia, pulmonary embolism, heart failure, pneumothorax and myocardial infarctions or cardiac arrhythmias">
            <a:extLst>
              <a:ext uri="{FF2B5EF4-FFF2-40B4-BE49-F238E27FC236}">
                <a16:creationId xmlns:a16="http://schemas.microsoft.com/office/drawing/2014/main" id="{B8F18384-98E7-4CAC-6BE7-CC3709EEFBB0}"/>
              </a:ext>
            </a:extLst>
          </p:cNvPr>
          <p:cNvPicPr>
            <a:picLocks noChangeAspect="1"/>
          </p:cNvPicPr>
          <p:nvPr/>
        </p:nvPicPr>
        <p:blipFill rotWithShape="1">
          <a:blip r:embed="rId4"/>
          <a:srcRect l="3931" t="12595" r="4724" b="22277"/>
          <a:stretch/>
        </p:blipFill>
        <p:spPr bwMode="auto">
          <a:xfrm>
            <a:off x="2545698" y="0"/>
            <a:ext cx="7100603" cy="6551497"/>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47355A0A-4FE4-B781-0521-6B05FDF5FF9C}"/>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A10FA9A0-2A60-1BA8-52D4-66720CE0F84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0E12D31-87E1-7A53-032F-4C8825E9BAEE}"/>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743019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B552B872-1892-B94A-805C-91BF37DF0B7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487EF36-66C8-6FBA-397D-55BFB6CE9C5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Diagnosis and assessment</a:t>
            </a:r>
          </a:p>
        </p:txBody>
      </p:sp>
      <p:grpSp>
        <p:nvGrpSpPr>
          <p:cNvPr id="8" name="Group 7">
            <a:extLst>
              <a:ext uri="{FF2B5EF4-FFF2-40B4-BE49-F238E27FC236}">
                <a16:creationId xmlns:a16="http://schemas.microsoft.com/office/drawing/2014/main" id="{6A353200-9544-B841-474F-930A9609119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12697AB4-F151-C856-FC42-1C16DE2AA04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6A673A8-C516-370C-BF2B-FEDD4159826A}"/>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4.2 lists 4 steps in the diagnosis and assessment of COPD exacerbations">
            <a:extLst>
              <a:ext uri="{FF2B5EF4-FFF2-40B4-BE49-F238E27FC236}">
                <a16:creationId xmlns:a16="http://schemas.microsoft.com/office/drawing/2014/main" id="{E23EABAF-6C05-071F-7735-B50E019254A2}"/>
              </a:ext>
            </a:extLst>
          </p:cNvPr>
          <p:cNvPicPr>
            <a:picLocks noChangeAspect="1"/>
          </p:cNvPicPr>
          <p:nvPr/>
        </p:nvPicPr>
        <p:blipFill rotWithShape="1">
          <a:blip r:embed="rId5"/>
          <a:srcRect l="4156" t="12291" r="3984" b="35553"/>
          <a:stretch/>
        </p:blipFill>
        <p:spPr bwMode="auto">
          <a:xfrm>
            <a:off x="2764790" y="981075"/>
            <a:ext cx="6662420" cy="4895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6610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21C9047E-74FF-18A0-8495-D9E7D826DD1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2AB7C7F-B222-D7A3-6BCE-C689637C40C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Classification of the severity of COPD exacerbations</a:t>
            </a:r>
          </a:p>
        </p:txBody>
      </p:sp>
      <p:pic>
        <p:nvPicPr>
          <p:cNvPr id="7" name="Picture 6" descr="Figure 4.3 is a flowchart outlining the classification of the severity of COPD exacerbations">
            <a:extLst>
              <a:ext uri="{FF2B5EF4-FFF2-40B4-BE49-F238E27FC236}">
                <a16:creationId xmlns:a16="http://schemas.microsoft.com/office/drawing/2014/main" id="{FFD4F0D6-D760-F7BC-0A38-51A57374D29D}"/>
              </a:ext>
            </a:extLst>
          </p:cNvPr>
          <p:cNvPicPr>
            <a:picLocks noChangeAspect="1"/>
          </p:cNvPicPr>
          <p:nvPr/>
        </p:nvPicPr>
        <p:blipFill rotWithShape="1">
          <a:blip r:embed="rId4"/>
          <a:srcRect l="3584" t="3484" r="3911" b="2360"/>
          <a:stretch/>
        </p:blipFill>
        <p:spPr bwMode="auto">
          <a:xfrm>
            <a:off x="3638588" y="76914"/>
            <a:ext cx="4914823" cy="6474583"/>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99183EDD-4F23-F6B4-2E9B-C567A12DA60A}"/>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BB9EF0A5-88EB-5FA5-9F1B-DD36DA96447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26A53CEF-3020-D7D2-3E9F-84FCA96848E9}"/>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082465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DE1DA2C3-223D-3A01-524C-2F39A6C5CD4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E06E38D9-CF69-A609-8803-55864CC7D03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Potential indications for  hospitalization assessment</a:t>
            </a:r>
          </a:p>
        </p:txBody>
      </p:sp>
      <p:pic>
        <p:nvPicPr>
          <p:cNvPr id="5" name="Picture 4" descr="Figure 4.4 gives a list of potential indications for hospitalization assessment such as severe symptoms, sudden worsening of dyspnea, high respiratory rate etc and notes that local resources need to be considered">
            <a:extLst>
              <a:ext uri="{FF2B5EF4-FFF2-40B4-BE49-F238E27FC236}">
                <a16:creationId xmlns:a16="http://schemas.microsoft.com/office/drawing/2014/main" id="{4E32F347-79C2-FFD5-AE3D-25443C32272B}"/>
              </a:ext>
            </a:extLst>
          </p:cNvPr>
          <p:cNvPicPr>
            <a:picLocks noChangeAspect="1"/>
          </p:cNvPicPr>
          <p:nvPr/>
        </p:nvPicPr>
        <p:blipFill rotWithShape="1">
          <a:blip r:embed="rId4"/>
          <a:srcRect l="4278" t="12506" r="4023" b="53635"/>
          <a:stretch/>
        </p:blipFill>
        <p:spPr bwMode="auto">
          <a:xfrm>
            <a:off x="2214134" y="1486220"/>
            <a:ext cx="8130410" cy="3885559"/>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3C9680A5-2C25-2E20-B1FC-34FA3CEDECF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E41617D4-8417-C8FA-3AA8-B225A1A5A73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6EC90F0-1FF9-612A-3AD0-016C36300677}"/>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1482520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6549C6DF-1605-96AC-BEA8-C56AEB3EA01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8A241A5E-41BD-AB88-42EF-CED197B40AA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Management of sever but not life-threatening exacerbations</a:t>
            </a:r>
          </a:p>
        </p:txBody>
      </p:sp>
      <p:pic>
        <p:nvPicPr>
          <p:cNvPr id="7" name="Picture 6" descr="Figure 4.5 gives a list of actions for the management of severe but not life-threatening exacerbations">
            <a:extLst>
              <a:ext uri="{FF2B5EF4-FFF2-40B4-BE49-F238E27FC236}">
                <a16:creationId xmlns:a16="http://schemas.microsoft.com/office/drawing/2014/main" id="{AE2D012D-1EFB-1D11-A639-998B412122A2}"/>
              </a:ext>
            </a:extLst>
          </p:cNvPr>
          <p:cNvPicPr>
            <a:picLocks noChangeAspect="1"/>
          </p:cNvPicPr>
          <p:nvPr/>
        </p:nvPicPr>
        <p:blipFill rotWithShape="1">
          <a:blip r:embed="rId4"/>
          <a:srcRect l="4278" t="11882" r="4258" b="28711"/>
          <a:stretch/>
        </p:blipFill>
        <p:spPr bwMode="auto">
          <a:xfrm>
            <a:off x="2501078" y="180856"/>
            <a:ext cx="7363252" cy="6189785"/>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1D80170A-A138-6470-6526-2E9F7ABB077A}"/>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22250C2-4D6C-74CC-FF68-84A45537FB3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128AFBCE-165D-9C44-8FC7-FB2493307649}"/>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0878120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122C317E-58BA-10CB-E3F9-EE245229936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CA9540D2-F801-C9C4-A22C-7F6811BB1BE4}"/>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Key points for the management of exacerbations</a:t>
            </a:r>
          </a:p>
        </p:txBody>
      </p:sp>
      <p:pic>
        <p:nvPicPr>
          <p:cNvPr id="7" name="Picture 6" descr="Figure 4.6 lists evidence based statements for the management of exacerbations">
            <a:extLst>
              <a:ext uri="{FF2B5EF4-FFF2-40B4-BE49-F238E27FC236}">
                <a16:creationId xmlns:a16="http://schemas.microsoft.com/office/drawing/2014/main" id="{AAAEF901-BC24-9C24-6994-C8D5E71B29EF}"/>
              </a:ext>
            </a:extLst>
          </p:cNvPr>
          <p:cNvPicPr>
            <a:picLocks noChangeAspect="1"/>
          </p:cNvPicPr>
          <p:nvPr/>
        </p:nvPicPr>
        <p:blipFill rotWithShape="1">
          <a:blip r:embed="rId4"/>
          <a:srcRect l="4509" t="12775" r="4603" b="49615"/>
          <a:stretch/>
        </p:blipFill>
        <p:spPr bwMode="auto">
          <a:xfrm>
            <a:off x="2224811" y="1384695"/>
            <a:ext cx="8023638" cy="4296824"/>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66294820-7366-E885-1B14-110C7CBEA6B4}"/>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FBDB2367-FA3E-60CB-4AC7-858A86D55A7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A42959F-05DC-F38D-F109-075363991E6D}"/>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1677550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3" name="Title 2" descr="Proposed taxonomy (etiotypes) for COPD">
            <a:extLst>
              <a:ext uri="{FF2B5EF4-FFF2-40B4-BE49-F238E27FC236}">
                <a16:creationId xmlns:a16="http://schemas.microsoft.com/office/drawing/2014/main" id="{A349B943-0397-5234-7362-2B209A93C8B5}"/>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Clinical indicators for considering a diagnosis of COPD</a:t>
            </a:r>
          </a:p>
        </p:txBody>
      </p:sp>
      <p:pic>
        <p:nvPicPr>
          <p:cNvPr id="7" name="Picture 6" descr="Clinical indicators for considering a diagnosis of COPD&#10;This slide lists when to consider the diagnosis of COPD and perform spirometry. A list of clinical indicators is given.&#10;">
            <a:extLst>
              <a:ext uri="{FF2B5EF4-FFF2-40B4-BE49-F238E27FC236}">
                <a16:creationId xmlns:a16="http://schemas.microsoft.com/office/drawing/2014/main" id="{43DEEAE0-0EC4-BA5E-C160-5158FE983D17}"/>
              </a:ext>
            </a:extLst>
          </p:cNvPr>
          <p:cNvPicPr>
            <a:picLocks noChangeAspect="1"/>
          </p:cNvPicPr>
          <p:nvPr/>
        </p:nvPicPr>
        <p:blipFill rotWithShape="1">
          <a:blip r:embed="rId3"/>
          <a:srcRect l="4509" t="12685" r="4371" b="33088"/>
          <a:stretch/>
        </p:blipFill>
        <p:spPr bwMode="auto">
          <a:xfrm>
            <a:off x="2313509" y="320734"/>
            <a:ext cx="7757940" cy="5974558"/>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9A1AFE3-8E86-3E37-9ADC-86EC7723FE65}"/>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grpSp>
        <p:nvGrpSpPr>
          <p:cNvPr id="8" name="Group 7">
            <a:extLst>
              <a:ext uri="{FF2B5EF4-FFF2-40B4-BE49-F238E27FC236}">
                <a16:creationId xmlns:a16="http://schemas.microsoft.com/office/drawing/2014/main" id="{965BF292-592A-D6F9-2992-428717047987}"/>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11610A44-6B99-ACF8-7A69-FFCCDF16BE5B}"/>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1CE50B6-D692-4750-101F-F46DF63A97D1}"/>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1108152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D58FC530-292F-943C-D9EB-A3C403C16CC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610A4167-E354-54C1-679C-F8F8B72452A1}"/>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Indications for respiratory or medical intensive care unit admission</a:t>
            </a:r>
          </a:p>
        </p:txBody>
      </p:sp>
      <p:pic>
        <p:nvPicPr>
          <p:cNvPr id="5" name="Picture 4" descr="Figure 4.7 lists indications for respiratory or medical intensive care unit admission and notes that local resources need to be considered.">
            <a:extLst>
              <a:ext uri="{FF2B5EF4-FFF2-40B4-BE49-F238E27FC236}">
                <a16:creationId xmlns:a16="http://schemas.microsoft.com/office/drawing/2014/main" id="{F7623821-BD0B-18C1-F654-8B119AEB479F}"/>
              </a:ext>
            </a:extLst>
          </p:cNvPr>
          <p:cNvPicPr>
            <a:picLocks noChangeAspect="1"/>
          </p:cNvPicPr>
          <p:nvPr/>
        </p:nvPicPr>
        <p:blipFill rotWithShape="1">
          <a:blip r:embed="rId4"/>
          <a:srcRect l="4394" t="12775" r="4371" b="53992"/>
          <a:stretch/>
        </p:blipFill>
        <p:spPr bwMode="auto">
          <a:xfrm>
            <a:off x="1924436" y="1500464"/>
            <a:ext cx="8530079" cy="4021105"/>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2CE27C07-D273-D308-BE3F-1E7D5779088F}"/>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3CEE82D3-42AE-24F0-C111-FC468BAD5CB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358F405-EA67-8BC9-5D37-F0EF1BF5AAE9}"/>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3209900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71C1A4F3-A4DB-A325-FA36-EC50E6B9908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28C91C41-2386-6CB4-C5AD-35E3D120CB8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Indications for </a:t>
            </a:r>
            <a:r>
              <a:rPr lang="en-AU" dirty="0" err="1"/>
              <a:t>noninvasive</a:t>
            </a:r>
            <a:r>
              <a:rPr lang="en-AU" dirty="0"/>
              <a:t> mechanical ventilation (NIV)</a:t>
            </a:r>
          </a:p>
        </p:txBody>
      </p:sp>
      <p:pic>
        <p:nvPicPr>
          <p:cNvPr id="7" name="Picture 6" descr="Figure 4.8 lists three criteria that are indications for NIV">
            <a:extLst>
              <a:ext uri="{FF2B5EF4-FFF2-40B4-BE49-F238E27FC236}">
                <a16:creationId xmlns:a16="http://schemas.microsoft.com/office/drawing/2014/main" id="{427412C6-5994-67C0-5826-B0F3DF9DBD7E}"/>
              </a:ext>
            </a:extLst>
          </p:cNvPr>
          <p:cNvPicPr>
            <a:picLocks noChangeAspect="1"/>
          </p:cNvPicPr>
          <p:nvPr/>
        </p:nvPicPr>
        <p:blipFill rotWithShape="1">
          <a:blip r:embed="rId4"/>
          <a:srcRect l="4394" t="12239" r="4710" b="60247"/>
          <a:stretch/>
        </p:blipFill>
        <p:spPr bwMode="auto">
          <a:xfrm>
            <a:off x="1542097" y="1699260"/>
            <a:ext cx="8950918" cy="3505980"/>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B8761174-323D-8D70-5FD5-AD727CABC46D}"/>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BED7281-1BCE-F411-E51A-93C3F918B79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78FDC92-259B-7F3E-0AC4-676E44C042F1}"/>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4964389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694F4C64-885A-613A-81C1-31B53FD459E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F255047-11ED-7D61-9368-E5DBB0A157E2}"/>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Indications for invasive mechanical ventilation</a:t>
            </a:r>
          </a:p>
        </p:txBody>
      </p:sp>
      <p:pic>
        <p:nvPicPr>
          <p:cNvPr id="7" name="Picture 6" descr="Indications for invasive mechanical ventilation are listed in this figure.">
            <a:extLst>
              <a:ext uri="{FF2B5EF4-FFF2-40B4-BE49-F238E27FC236}">
                <a16:creationId xmlns:a16="http://schemas.microsoft.com/office/drawing/2014/main" id="{BA257C4F-51E5-A9B6-C16F-6C209E0CE289}"/>
              </a:ext>
            </a:extLst>
          </p:cNvPr>
          <p:cNvPicPr>
            <a:picLocks noChangeAspect="1"/>
          </p:cNvPicPr>
          <p:nvPr/>
        </p:nvPicPr>
        <p:blipFill rotWithShape="1">
          <a:blip r:embed="rId4"/>
          <a:srcRect l="4509" t="12328" r="4257" b="54351"/>
          <a:stretch/>
        </p:blipFill>
        <p:spPr bwMode="auto">
          <a:xfrm>
            <a:off x="1874561" y="1487362"/>
            <a:ext cx="8442878" cy="3990214"/>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39FC0236-59A3-5F36-C504-F8540C5387F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71FB18FA-0D23-705C-9E46-B7275B9EFE0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E42489F-2E1B-D453-4BDA-A7D62BAB202A}"/>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11273823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8714B6AA-333A-8E5B-C358-9E68FBCE3BE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472936CA-C813-57CC-2AA0-A2AE8E09BEA7}"/>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Discharge criteria and recommendations for follow-up</a:t>
            </a:r>
          </a:p>
        </p:txBody>
      </p:sp>
      <p:pic>
        <p:nvPicPr>
          <p:cNvPr id="7" name="Picture 6" descr="Figure 4.10 lists 8 criteria for discharge and a checklist for 1-4 weeks and 12-16 weeks follow-up">
            <a:extLst>
              <a:ext uri="{FF2B5EF4-FFF2-40B4-BE49-F238E27FC236}">
                <a16:creationId xmlns:a16="http://schemas.microsoft.com/office/drawing/2014/main" id="{6F35EB68-9AB3-2B6C-8218-35581803B0F3}"/>
              </a:ext>
            </a:extLst>
          </p:cNvPr>
          <p:cNvPicPr>
            <a:picLocks noChangeAspect="1"/>
          </p:cNvPicPr>
          <p:nvPr/>
        </p:nvPicPr>
        <p:blipFill rotWithShape="1">
          <a:blip r:embed="rId4"/>
          <a:srcRect l="3585" t="12776" r="3680" b="29156"/>
          <a:stretch/>
        </p:blipFill>
        <p:spPr bwMode="auto">
          <a:xfrm>
            <a:off x="2371322" y="411039"/>
            <a:ext cx="7449356" cy="6035921"/>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97C1BAB9-9D3C-B9F2-92A9-1E8C1C474ED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56878A4D-0085-B551-6EDC-DD2A2FAC892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7ECC045D-1A3A-8701-10D3-814B034DE0A6}"/>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1997124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89FA22E8-3FAD-285A-B1C6-F55ACECAA23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F0470A3A-16F7-18A5-88C6-BDE9D6FB7C57}"/>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Interventions that reduce the frequency of COPD exacerbations</a:t>
            </a:r>
          </a:p>
        </p:txBody>
      </p:sp>
      <p:grpSp>
        <p:nvGrpSpPr>
          <p:cNvPr id="8" name="Group 7">
            <a:extLst>
              <a:ext uri="{FF2B5EF4-FFF2-40B4-BE49-F238E27FC236}">
                <a16:creationId xmlns:a16="http://schemas.microsoft.com/office/drawing/2014/main" id="{DC5A9ADC-02A2-1301-763C-BD0100E102A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3607F2F-1163-54BA-9538-7B28BFA5C9E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9DFDED10-1F18-DA7B-665B-B13D9A690E8E}"/>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4.11 lists interventions to reduce the frequency of COPD exacerbations including bronchodilators, corticosteroid containing regiments, anti-inflammatory (non-steroid), anti-infectives, mucoregulators and various others (smoking cessation, rehabilitation etc)">
            <a:extLst>
              <a:ext uri="{FF2B5EF4-FFF2-40B4-BE49-F238E27FC236}">
                <a16:creationId xmlns:a16="http://schemas.microsoft.com/office/drawing/2014/main" id="{97DA3454-0074-4704-F5DB-BA80083BCCBA}"/>
              </a:ext>
            </a:extLst>
          </p:cNvPr>
          <p:cNvPicPr>
            <a:picLocks noChangeAspect="1"/>
          </p:cNvPicPr>
          <p:nvPr/>
        </p:nvPicPr>
        <p:blipFill rotWithShape="1">
          <a:blip r:embed="rId5"/>
          <a:srcRect l="4367" t="12267" r="4339" b="24868"/>
          <a:stretch/>
        </p:blipFill>
        <p:spPr bwMode="auto">
          <a:xfrm>
            <a:off x="2513327" y="107305"/>
            <a:ext cx="7165346" cy="63855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5552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9EEFC901-95A5-659C-6BFD-C3A486BC8F0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8D86FF2-483B-E556-F047-9A4BDB18417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Treatable traits in pulmonary hypertension-COPD (PH-COPD) and suggested management</a:t>
            </a:r>
          </a:p>
        </p:txBody>
      </p:sp>
      <p:grpSp>
        <p:nvGrpSpPr>
          <p:cNvPr id="8" name="Group 7">
            <a:extLst>
              <a:ext uri="{FF2B5EF4-FFF2-40B4-BE49-F238E27FC236}">
                <a16:creationId xmlns:a16="http://schemas.microsoft.com/office/drawing/2014/main" id="{B6B2B312-9FE3-DEC7-BD31-7D2C0CCA84E2}"/>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EEC2B429-2D66-C8CA-D618-DE134EA47E6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3872889-21D1-21C3-9029-9611DAD6B2D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2" name="Picture 11" descr="Figure 5.1 lists treatable trains in PH-COPD and suggested management. ">
            <a:extLst>
              <a:ext uri="{FF2B5EF4-FFF2-40B4-BE49-F238E27FC236}">
                <a16:creationId xmlns:a16="http://schemas.microsoft.com/office/drawing/2014/main" id="{0A7EEEE2-BA72-1E5F-19C0-2F0BC4B90CC4}"/>
              </a:ext>
            </a:extLst>
          </p:cNvPr>
          <p:cNvPicPr>
            <a:picLocks noChangeAspect="1"/>
          </p:cNvPicPr>
          <p:nvPr/>
        </p:nvPicPr>
        <p:blipFill>
          <a:blip r:embed="rId5"/>
          <a:srcRect l="4366" t="12015" r="4619" b="46959"/>
          <a:stretch/>
        </p:blipFill>
        <p:spPr>
          <a:xfrm>
            <a:off x="1846249" y="634959"/>
            <a:ext cx="8406163" cy="4903596"/>
          </a:xfrm>
          <a:prstGeom prst="rect">
            <a:avLst/>
          </a:prstGeom>
        </p:spPr>
      </p:pic>
    </p:spTree>
    <p:extLst>
      <p:ext uri="{BB962C8B-B14F-4D97-AF65-F5344CB8AC3E}">
        <p14:creationId xmlns:p14="http://schemas.microsoft.com/office/powerpoint/2010/main" val="10920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27666-2020-41B7-1882-298C6D6DE1F4}"/>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297DF7F0-9B52-6C46-9446-89D1EB18E622}"/>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ED1971AF-5190-3D44-9830-9CB9AAB0CB88}"/>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CA61A6C7-5B73-1D15-CBBD-80A9A89EB057}"/>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F8EE43D8-EDB1-6143-DC5D-9ED4EF5A9F0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C5E37588-A317-C6B6-1F07-421EE8E66DD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D89BF493-CF50-D8CB-D542-D8F7592FFF52}"/>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9F9D4230-F588-AFE4-983E-25AEA4684179}"/>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3F3BA782-7832-B6B1-3613-810D6EDC8A3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1B295E07-02F9-C568-3E69-CAAA53F7928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Common risk factors for the development of lung cancer</a:t>
            </a:r>
          </a:p>
        </p:txBody>
      </p:sp>
      <p:grpSp>
        <p:nvGrpSpPr>
          <p:cNvPr id="8" name="Group 7">
            <a:extLst>
              <a:ext uri="{FF2B5EF4-FFF2-40B4-BE49-F238E27FC236}">
                <a16:creationId xmlns:a16="http://schemas.microsoft.com/office/drawing/2014/main" id="{51D4780A-6163-219F-3EEE-49F37878BEB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5900BCB-7272-4930-4B29-E178B2C3F13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0DA4300-20DA-1174-8F70-805CBB9CE200}"/>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5.2 gives common risk factors for the development of lung cancer">
            <a:extLst>
              <a:ext uri="{FF2B5EF4-FFF2-40B4-BE49-F238E27FC236}">
                <a16:creationId xmlns:a16="http://schemas.microsoft.com/office/drawing/2014/main" id="{933AAD1B-1425-DE5A-B9B8-3BD630766F89}"/>
              </a:ext>
            </a:extLst>
          </p:cNvPr>
          <p:cNvPicPr>
            <a:picLocks noChangeAspect="1"/>
          </p:cNvPicPr>
          <p:nvPr/>
        </p:nvPicPr>
        <p:blipFill rotWithShape="1">
          <a:blip r:embed="rId5"/>
          <a:srcRect l="4099" t="11761" r="4108" b="56119"/>
          <a:stretch/>
        </p:blipFill>
        <p:spPr bwMode="auto">
          <a:xfrm>
            <a:off x="1842477" y="1522979"/>
            <a:ext cx="8418094" cy="38120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93535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7" name="Picture 6">
            <a:extLst>
              <a:ext uri="{FF2B5EF4-FFF2-40B4-BE49-F238E27FC236}">
                <a16:creationId xmlns:a16="http://schemas.microsoft.com/office/drawing/2014/main" id="{4BAD7B61-6085-C8CE-CB5F-0041719D47F3}"/>
              </a:ext>
              <a:ext uri="{C183D7F6-B498-43B3-948B-1728B52AA6E4}">
                <adec:decorative xmlns:adec="http://schemas.microsoft.com/office/drawing/2017/decorative" val="1"/>
              </a:ext>
            </a:extLst>
          </p:cNvPr>
          <p:cNvPicPr>
            <a:picLocks noChangeAspect="1"/>
          </p:cNvPicPr>
          <p:nvPr/>
        </p:nvPicPr>
        <p:blipFill rotWithShape="1">
          <a:blip r:embed="rId3"/>
          <a:srcRect t="-1" r="27419" b="-13408"/>
          <a:stretch/>
        </p:blipFill>
        <p:spPr>
          <a:xfrm>
            <a:off x="3724101" y="-4805"/>
            <a:ext cx="4871397" cy="652726"/>
          </a:xfrm>
          <a:prstGeom prst="rect">
            <a:avLst/>
          </a:prstGeom>
        </p:spPr>
      </p:pic>
      <p:pic>
        <p:nvPicPr>
          <p:cNvPr id="3" name="Picture 2">
            <a:extLst>
              <a:ext uri="{FF2B5EF4-FFF2-40B4-BE49-F238E27FC236}">
                <a16:creationId xmlns:a16="http://schemas.microsoft.com/office/drawing/2014/main" id="{A94F2A0E-2455-5B2C-B073-BDA1B38079A8}"/>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sp>
        <p:nvSpPr>
          <p:cNvPr id="9" name="Title 8">
            <a:extLst>
              <a:ext uri="{FF2B5EF4-FFF2-40B4-BE49-F238E27FC236}">
                <a16:creationId xmlns:a16="http://schemas.microsoft.com/office/drawing/2014/main" id="{2C96706E-3348-E55C-B29A-13E3CB4ABE62}"/>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COPD follow-up checklist</a:t>
            </a:r>
          </a:p>
        </p:txBody>
      </p:sp>
      <p:pic>
        <p:nvPicPr>
          <p:cNvPr id="5" name="Picture 4" descr="This slide shows a suggested COPD follow-up checklist">
            <a:extLst>
              <a:ext uri="{FF2B5EF4-FFF2-40B4-BE49-F238E27FC236}">
                <a16:creationId xmlns:a16="http://schemas.microsoft.com/office/drawing/2014/main" id="{0E847D9C-DA38-90F9-9C65-A081D922BA50}"/>
              </a:ext>
              <a:ext uri="{C183D7F6-B498-43B3-948B-1728B52AA6E4}">
                <adec:decorative xmlns:adec="http://schemas.microsoft.com/office/drawing/2017/decorative" val="0"/>
              </a:ext>
            </a:extLst>
          </p:cNvPr>
          <p:cNvPicPr>
            <a:picLocks noChangeAspect="1"/>
          </p:cNvPicPr>
          <p:nvPr/>
        </p:nvPicPr>
        <p:blipFill rotWithShape="1">
          <a:blip r:embed="rId5"/>
          <a:srcRect t="5091"/>
          <a:stretch/>
        </p:blipFill>
        <p:spPr>
          <a:xfrm>
            <a:off x="3724101" y="515275"/>
            <a:ext cx="4871397" cy="6342724"/>
          </a:xfrm>
          <a:prstGeom prst="rect">
            <a:avLst/>
          </a:prstGeom>
        </p:spPr>
      </p:pic>
      <p:grpSp>
        <p:nvGrpSpPr>
          <p:cNvPr id="8" name="Group 7">
            <a:extLst>
              <a:ext uri="{FF2B5EF4-FFF2-40B4-BE49-F238E27FC236}">
                <a16:creationId xmlns:a16="http://schemas.microsoft.com/office/drawing/2014/main" id="{211080AF-B0A1-4C77-1312-DF8FC68AF22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10" name="Picture 9">
              <a:extLst>
                <a:ext uri="{FF2B5EF4-FFF2-40B4-BE49-F238E27FC236}">
                  <a16:creationId xmlns:a16="http://schemas.microsoft.com/office/drawing/2014/main" id="{90E761EB-0A76-0C62-294B-F7C34893C151}"/>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11" name="Picture 10">
              <a:extLst>
                <a:ext uri="{FF2B5EF4-FFF2-40B4-BE49-F238E27FC236}">
                  <a16:creationId xmlns:a16="http://schemas.microsoft.com/office/drawing/2014/main" id="{BE33DD62-404A-8B1D-9F6C-139D8EC30A47}"/>
                </a:ext>
              </a:extLst>
            </p:cNvPr>
            <p:cNvPicPr>
              <a:picLocks noChangeAspect="1"/>
            </p:cNvPicPr>
            <p:nvPr/>
          </p:nvPicPr>
          <p:blipFill>
            <a:blip r:embed="rId6"/>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55664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8" name="Title 7">
            <a:extLst>
              <a:ext uri="{FF2B5EF4-FFF2-40B4-BE49-F238E27FC236}">
                <a16:creationId xmlns:a16="http://schemas.microsoft.com/office/drawing/2014/main" id="{82719F3B-4B55-F764-10E4-D41DD2B7210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Other causes of chronic cough</a:t>
            </a:r>
          </a:p>
        </p:txBody>
      </p:sp>
      <p:pic>
        <p:nvPicPr>
          <p:cNvPr id="5" name="Picture 4" descr="Other causes of chronic cough are listed and divided into intrathoracic (including asthma, lung cancer, tuberculosis, bronchiectasis, left heart failure, interstitial lung disease, cystic fibrosis and idiopathic cough) and extrathoracic (including chronic allergic rhinitis, PNDS, UACS, gastroesophageal reflux, medication (eg, ACE inhibitors).">
            <a:extLst>
              <a:ext uri="{FF2B5EF4-FFF2-40B4-BE49-F238E27FC236}">
                <a16:creationId xmlns:a16="http://schemas.microsoft.com/office/drawing/2014/main" id="{C98CF068-4AA8-B543-470C-BA499FE72B40}"/>
              </a:ext>
            </a:extLst>
          </p:cNvPr>
          <p:cNvPicPr>
            <a:picLocks noChangeAspect="1"/>
          </p:cNvPicPr>
          <p:nvPr/>
        </p:nvPicPr>
        <p:blipFill rotWithShape="1">
          <a:blip r:embed="rId3"/>
          <a:srcRect l="4740" t="12595" r="4606" b="45416"/>
          <a:stretch/>
        </p:blipFill>
        <p:spPr bwMode="auto">
          <a:xfrm>
            <a:off x="2161428" y="1099356"/>
            <a:ext cx="7869143" cy="4717000"/>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4BC29D33-EC6B-617C-5A49-1F80980EC9FB}"/>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grpSp>
        <p:nvGrpSpPr>
          <p:cNvPr id="7" name="Group 6">
            <a:extLst>
              <a:ext uri="{FF2B5EF4-FFF2-40B4-BE49-F238E27FC236}">
                <a16:creationId xmlns:a16="http://schemas.microsoft.com/office/drawing/2014/main" id="{35E074A9-FE10-437D-6A9D-C0868CD3BCE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5DC8231E-3D23-28E9-70C5-864E5E5469F9}"/>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7DC3B22-4850-C694-CA30-EA3906D93BAC}"/>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268941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5" name="Title 4">
            <a:extLst>
              <a:ext uri="{FF2B5EF4-FFF2-40B4-BE49-F238E27FC236}">
                <a16:creationId xmlns:a16="http://schemas.microsoft.com/office/drawing/2014/main" id="{4665397D-9023-925A-7584-0CB819D573E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Differential diagnosis of COPD</a:t>
            </a:r>
          </a:p>
        </p:txBody>
      </p:sp>
      <p:pic>
        <p:nvPicPr>
          <p:cNvPr id="7" name="Picture 6" descr="This slide outlines the Differential diagnosis of COPD. For each diagnosis suggestive features are listed.&#10;COPD, asthma, congestive heart failure, bronchiectasis, tuberculosis, obliterative bronchiolitis and diffuse panbronciolitis are listed as potential diagnoses.">
            <a:extLst>
              <a:ext uri="{FF2B5EF4-FFF2-40B4-BE49-F238E27FC236}">
                <a16:creationId xmlns:a16="http://schemas.microsoft.com/office/drawing/2014/main" id="{64388226-F97D-1C6A-99FC-6DA088F7B2E6}"/>
              </a:ext>
            </a:extLst>
          </p:cNvPr>
          <p:cNvPicPr>
            <a:picLocks noChangeAspect="1"/>
          </p:cNvPicPr>
          <p:nvPr/>
        </p:nvPicPr>
        <p:blipFill rotWithShape="1">
          <a:blip r:embed="rId3"/>
          <a:srcRect l="4444" t="3544" r="4557" b="13185"/>
          <a:stretch/>
        </p:blipFill>
        <p:spPr bwMode="auto">
          <a:xfrm>
            <a:off x="3202957" y="-13207"/>
            <a:ext cx="5697134" cy="6747266"/>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83887F64-DF21-93A2-3D3D-29B9B503CA5B}"/>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grpSp>
        <p:nvGrpSpPr>
          <p:cNvPr id="8" name="Group 7">
            <a:extLst>
              <a:ext uri="{FF2B5EF4-FFF2-40B4-BE49-F238E27FC236}">
                <a16:creationId xmlns:a16="http://schemas.microsoft.com/office/drawing/2014/main" id="{947E7807-10F3-9E3A-F414-9CA0B0C8D0E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EE1EA05-F49B-EFA5-DE20-6B8D0848C318}"/>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D1796E7-561F-F305-6FBA-26D4E5DD4636}"/>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588566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8" name="Title 7">
            <a:extLst>
              <a:ext uri="{FF2B5EF4-FFF2-40B4-BE49-F238E27FC236}">
                <a16:creationId xmlns:a16="http://schemas.microsoft.com/office/drawing/2014/main" id="{A1BA4CF6-DAEB-65D1-99F8-25D108E4EE6D}"/>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Considerations in performing spirometry</a:t>
            </a:r>
          </a:p>
        </p:txBody>
      </p:sp>
      <p:pic>
        <p:nvPicPr>
          <p:cNvPr id="5" name="Picture 4" descr="Considerations in performing spirometry are listed including preparation, performance, bronchodilation and evaluation.">
            <a:extLst>
              <a:ext uri="{FF2B5EF4-FFF2-40B4-BE49-F238E27FC236}">
                <a16:creationId xmlns:a16="http://schemas.microsoft.com/office/drawing/2014/main" id="{7D04D8A0-2E77-7A3D-E2DC-3AFA43FA0FA4}"/>
              </a:ext>
            </a:extLst>
          </p:cNvPr>
          <p:cNvPicPr>
            <a:picLocks noChangeAspect="1"/>
          </p:cNvPicPr>
          <p:nvPr/>
        </p:nvPicPr>
        <p:blipFill rotWithShape="1">
          <a:blip r:embed="rId3"/>
          <a:srcRect l="4394" t="12506" r="4265" b="11914"/>
          <a:stretch/>
        </p:blipFill>
        <p:spPr bwMode="auto">
          <a:xfrm>
            <a:off x="2985789" y="0"/>
            <a:ext cx="6232769" cy="6674457"/>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3136F0B4-B979-8A1E-7884-992963B66442}"/>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grpSp>
        <p:nvGrpSpPr>
          <p:cNvPr id="7" name="Group 6">
            <a:extLst>
              <a:ext uri="{FF2B5EF4-FFF2-40B4-BE49-F238E27FC236}">
                <a16:creationId xmlns:a16="http://schemas.microsoft.com/office/drawing/2014/main" id="{C998AFD3-B793-78FA-3367-2657077B026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14D10168-8BA0-53BE-93DB-178F7EF70F49}"/>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446931F-D125-582F-DAB6-E04B5D536810}"/>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3417976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27293E70-7D81-C56C-C9ED-1D1F6790AE1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B48B4A54-5272-7F13-1728-84B296F1D30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Spirometry normal trace and airflow obstruction</a:t>
            </a:r>
          </a:p>
        </p:txBody>
      </p:sp>
      <p:pic>
        <p:nvPicPr>
          <p:cNvPr id="7" name="Picture 6" descr="This slide shows two graphs - a spirometry normal trace and one with airflow obstruction&#10;">
            <a:extLst>
              <a:ext uri="{FF2B5EF4-FFF2-40B4-BE49-F238E27FC236}">
                <a16:creationId xmlns:a16="http://schemas.microsoft.com/office/drawing/2014/main" id="{89A3C934-A0AA-E86C-5267-10939416CD24}"/>
              </a:ext>
            </a:extLst>
          </p:cNvPr>
          <p:cNvPicPr>
            <a:picLocks noChangeAspect="1"/>
          </p:cNvPicPr>
          <p:nvPr/>
        </p:nvPicPr>
        <p:blipFill rotWithShape="1">
          <a:blip r:embed="rId4"/>
          <a:srcRect l="4625" t="12595" r="4257" b="33802"/>
          <a:stretch/>
        </p:blipFill>
        <p:spPr bwMode="auto">
          <a:xfrm>
            <a:off x="2086294" y="263982"/>
            <a:ext cx="8314591" cy="6330035"/>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ADFFF2B1-1F37-BC33-F634-5E1CB805C400}"/>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D39D272-75B9-F7DE-0FC4-BE69632283A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8B94BDF-FEC7-F3D0-02B7-9C18A281A0FA}"/>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35815815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C73196A8943B744970ED1FAFE6AF9B1" ma:contentTypeVersion="12" ma:contentTypeDescription="Create a new document." ma:contentTypeScope="" ma:versionID="ed61d47806ee9d9edf378e3a3d68f06f">
  <xsd:schema xmlns:xsd="http://www.w3.org/2001/XMLSchema" xmlns:xs="http://www.w3.org/2001/XMLSchema" xmlns:p="http://schemas.microsoft.com/office/2006/metadata/properties" xmlns:ns1="http://schemas.microsoft.com/sharepoint/v3" xmlns:ns2="71f35bc8-10e9-4b87-a469-ce23f02926c4" xmlns:ns3="1195da58-8d88-4f5b-be0e-2dc03f2e2e89" targetNamespace="http://schemas.microsoft.com/office/2006/metadata/properties" ma:root="true" ma:fieldsID="acb6053b438b8a95fa0842222e8b3693" ns1:_="" ns2:_="" ns3:_="">
    <xsd:import namespace="http://schemas.microsoft.com/sharepoint/v3"/>
    <xsd:import namespace="71f35bc8-10e9-4b87-a469-ce23f02926c4"/>
    <xsd:import namespace="1195da58-8d88-4f5b-be0e-2dc03f2e2e8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1:_ip_UnifiedCompliancePolicyProperties" minOccurs="0"/>
                <xsd:element ref="ns1:_ip_UnifiedCompliancePolicyUIAction" minOccurs="0"/>
                <xsd:element ref="ns3:MediaServiceSearchProperties" minOccurs="0"/>
                <xsd:element ref="ns3:MediaServiceDateTaken"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f35bc8-10e9-4b87-a469-ce23f02926c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195da58-8d88-4f5b-be0e-2dc03f2e2e8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A26508-A170-44F6-B8FD-865BC33208C3}">
  <ds:schemaRefs>
    <ds:schemaRef ds:uri="http://schemas.microsoft.com/sharepoint/v3/contenttype/forms"/>
  </ds:schemaRefs>
</ds:datastoreItem>
</file>

<file path=customXml/itemProps2.xml><?xml version="1.0" encoding="utf-8"?>
<ds:datastoreItem xmlns:ds="http://schemas.openxmlformats.org/officeDocument/2006/customXml" ds:itemID="{0711D76D-076D-4FD0-9BC9-364828E2843C}">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93975330-6D64-4F6C-83F0-67D62F469F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f35bc8-10e9-4b87-a469-ce23f02926c4"/>
    <ds:schemaRef ds:uri="1195da58-8d88-4f5b-be0e-2dc03f2e2e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2620</TotalTime>
  <Words>1216</Words>
  <Application>Microsoft Office PowerPoint</Application>
  <PresentationFormat>Widescreen</PresentationFormat>
  <Paragraphs>230</Paragraphs>
  <Slides>57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Calibri</vt:lpstr>
      <vt:lpstr>Calibri Light</vt:lpstr>
      <vt:lpstr>Tahoma</vt:lpstr>
      <vt:lpstr>Office Theme</vt:lpstr>
      <vt:lpstr>Global Strategy for the Diagnosis, Management, and Prevention of  Chronic Obstructive Pulmonary Disease (GOLD) teaching slide set 2025 Title slide</vt:lpstr>
      <vt:lpstr>Description of levels of evidence</vt:lpstr>
      <vt:lpstr>FEV1 trajectories over the life course</vt:lpstr>
      <vt:lpstr>Proposed taxonomy (etiotypes) for COPD</vt:lpstr>
      <vt:lpstr>Clinical indicators for considering a diagnosis of COPD</vt:lpstr>
      <vt:lpstr>Other causes of chronic cough</vt:lpstr>
      <vt:lpstr>Differential diagnosis of COPD</vt:lpstr>
      <vt:lpstr>Considerations in performing spirometry</vt:lpstr>
      <vt:lpstr>Spirometry normal trace and airflow obstruction</vt:lpstr>
      <vt:lpstr>Pre- and Post- Bronchodilator Spirometry</vt:lpstr>
      <vt:lpstr>Role of spirometry in COPD</vt:lpstr>
      <vt:lpstr>GOLD grades and severity of airflow obstruction</vt:lpstr>
      <vt:lpstr>Modified MRC dyspnea scale</vt:lpstr>
      <vt:lpstr>CAT assessment</vt:lpstr>
      <vt:lpstr>GOLD ABE assessment tool</vt:lpstr>
      <vt:lpstr>Use of CT in stable COPD</vt:lpstr>
      <vt:lpstr>Goals for treatment of stable COPD</vt:lpstr>
      <vt:lpstr>Management of COPD</vt:lpstr>
      <vt:lpstr>Identify and reduce risk factor exposure</vt:lpstr>
      <vt:lpstr>Brief strategies to help the patient willing to quit</vt:lpstr>
      <vt:lpstr>Treating tobacco use and dependence</vt:lpstr>
      <vt:lpstr>Vaccination for stable COPD</vt:lpstr>
      <vt:lpstr>Initial pharmacological treatment</vt:lpstr>
      <vt:lpstr>Management cycle</vt:lpstr>
      <vt:lpstr>Follow-up pharmacological treatment</vt:lpstr>
      <vt:lpstr>Key points for inhalation of drugs</vt:lpstr>
      <vt:lpstr>Basic principles for appropriate inhalation device choice</vt:lpstr>
      <vt:lpstr>Non-pharmacological management of COPD</vt:lpstr>
      <vt:lpstr>Follow-up of non-pharmacological treatment</vt:lpstr>
      <vt:lpstr>Oxygen therapy and ventilatory support in stable COPD</vt:lpstr>
      <vt:lpstr>Prescription of supplemental oxygen to COPD patients</vt:lpstr>
      <vt:lpstr>Palliative care, end of life, and hospice care in COPD</vt:lpstr>
      <vt:lpstr>Evidence supporting a reduction in mortality with pharmacotherapy and non-pharmacotherapy in COPD patients</vt:lpstr>
      <vt:lpstr>Maintenance medications in COPD</vt:lpstr>
      <vt:lpstr>Bronchodilators in stable COPD</vt:lpstr>
      <vt:lpstr>Anti-inflammatory therapy in stable COPD</vt:lpstr>
      <vt:lpstr>Factors to consider when initiating ICS treatment</vt:lpstr>
      <vt:lpstr>Management of patients currently on LABA plus ICS</vt:lpstr>
      <vt:lpstr>Other pharmacological treatments</vt:lpstr>
      <vt:lpstr>Pulmonary rehabilitation, self-management and integrative care in COPD</vt:lpstr>
      <vt:lpstr>Overview of current and proposed surgical and bronchoscopic interventions for people with COPD</vt:lpstr>
      <vt:lpstr>Surgical and interventional therapies in advanced emphysema</vt:lpstr>
      <vt:lpstr>Interventional therapy in stable COPD</vt:lpstr>
      <vt:lpstr>Confounders or contributors to be considered in patients presenting with suspected COPD exacerbation</vt:lpstr>
      <vt:lpstr>Diagnosis and assessment</vt:lpstr>
      <vt:lpstr>Classification of the severity of COPD exacerbations</vt:lpstr>
      <vt:lpstr>Potential indications for  hospitalization assessment</vt:lpstr>
      <vt:lpstr>Management of sever but not life-threatening exacerbations</vt:lpstr>
      <vt:lpstr>Key points for the management of exacerbations</vt:lpstr>
      <vt:lpstr>Indications for respiratory or medical intensive care unit admission</vt:lpstr>
      <vt:lpstr>Indications for noninvasive mechanical ventilation (NIV)</vt:lpstr>
      <vt:lpstr>Indications for invasive mechanical ventilation</vt:lpstr>
      <vt:lpstr>Discharge criteria and recommendations for follow-up</vt:lpstr>
      <vt:lpstr>Interventions that reduce the frequency of COPD exacerbations</vt:lpstr>
      <vt:lpstr>Treatable traits in pulmonary hypertension-COPD (PH-COPD) and suggested management</vt:lpstr>
      <vt:lpstr>Common risk factors for the development of lung cancer</vt:lpstr>
      <vt:lpstr>COPD follow-up checklist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ruth.m.hadfield@gmail.com</dc:creator>
  <cp:lastModifiedBy>Katie Langefeld</cp:lastModifiedBy>
  <cp:revision>51</cp:revision>
  <dcterms:created xsi:type="dcterms:W3CDTF">2018-10-26T04:38:26Z</dcterms:created>
  <dcterms:modified xsi:type="dcterms:W3CDTF">2024-11-15T23:31:11Z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0x0101000C73196A8943B744970ED1FAFE6AF9B1</vt:lpwstr>
  </property>
</Properties>
</file>