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257" r:id="rId3"/>
    <p:sldId id="258" r:id="rId4"/>
    <p:sldId id="259" r:id="rId5"/>
    <p:sldId id="260" r:id="rId6"/>
    <p:sldId id="262"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1" r:id="rId34"/>
    <p:sldId id="290" r:id="rId35"/>
    <p:sldId id="292" r:id="rId36"/>
    <p:sldId id="293" r:id="rId37"/>
    <p:sldId id="294" r:id="rId38"/>
    <p:sldId id="295"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4"/>
    <p:restoredTop sz="81993" autoAdjust="0"/>
  </p:normalViewPr>
  <p:slideViewPr>
    <p:cSldViewPr snapToGrid="0">
      <p:cViewPr varScale="1">
        <p:scale>
          <a:sx n="135" d="100"/>
          <a:sy n="135" d="100"/>
        </p:scale>
        <p:origin x="192" y="6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4C31B6-36ED-EC49-9090-4E096CE2DC3A}" type="datetimeFigureOut">
              <a:rPr lang="en-US" smtClean="0"/>
              <a:t>8/15/23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6FB2A4-7317-754A-B25E-A7A39D509672}" type="slidenum">
              <a:rPr lang="en-US" smtClean="0"/>
              <a:t>‹#›</a:t>
            </a:fld>
            <a:endParaRPr lang="en-US"/>
          </a:p>
        </p:txBody>
      </p:sp>
    </p:spTree>
    <p:extLst>
      <p:ext uri="{BB962C8B-B14F-4D97-AF65-F5344CB8AC3E}">
        <p14:creationId xmlns:p14="http://schemas.microsoft.com/office/powerpoint/2010/main" val="3753466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SPEAKERS</a:t>
            </a:r>
            <a:r>
              <a:rPr lang="en-GB" dirty="0"/>
              <a:t>: Changes in GINA 2023 for adults and adolescents :</a:t>
            </a:r>
          </a:p>
          <a:p>
            <a:pPr marL="228600" indent="-228600">
              <a:buAutoNum type="arabicPeriod"/>
            </a:pPr>
            <a:r>
              <a:rPr lang="en-AU" dirty="0"/>
              <a:t>Year added at top left, to avoid use of out-of-date versions of GINA figures</a:t>
            </a:r>
          </a:p>
          <a:p>
            <a:pPr marL="228600" indent="-228600">
              <a:buAutoNum type="arabicPeriod"/>
            </a:pPr>
            <a:r>
              <a:rPr lang="en-AU" dirty="0"/>
              <a:t>Rationale for Track 1 being the preferred regimen has been updated (see details on later slides)</a:t>
            </a:r>
          </a:p>
          <a:p>
            <a:pPr marL="228600" indent="-228600">
              <a:buAutoNum type="arabicPeriod"/>
            </a:pPr>
            <a:r>
              <a:rPr lang="en-AU" dirty="0"/>
              <a:t>As-needed ICS-SABA (if available) has been added as a reliever option in Track 2 for Steps 3–5, with most of the benefit seen in Step 3</a:t>
            </a:r>
          </a:p>
          <a:p>
            <a:pPr marL="228600" indent="-228600">
              <a:buAutoNum type="arabicPeriod"/>
            </a:pPr>
            <a:r>
              <a:rPr lang="en-AU" dirty="0"/>
              <a:t>Anti-inflammatory relievers have been identified with an asterisk (see next 2 slides for details) </a:t>
            </a:r>
          </a:p>
          <a:p>
            <a:pPr marL="0" indent="0">
              <a:buNone/>
            </a:pPr>
            <a:r>
              <a:rPr lang="en-AU" dirty="0"/>
              <a:t>NOTE: in Step 5, ‘add-on LAMA’ can be combination (triple) or separate inhalers. If a patient is prescribed triple therapy with a non-formoterol LABA, the reliever should be SABA or ICS-SABA (not ICS-formoterol). </a:t>
            </a:r>
          </a:p>
        </p:txBody>
      </p:sp>
      <p:sp>
        <p:nvSpPr>
          <p:cNvPr id="4" name="Slide Number Placeholder 3"/>
          <p:cNvSpPr>
            <a:spLocks noGrp="1"/>
          </p:cNvSpPr>
          <p:nvPr>
            <p:ph type="sldNum" sz="quarter" idx="5"/>
          </p:nvPr>
        </p:nvSpPr>
        <p:spPr/>
        <p:txBody>
          <a:bodyPr/>
          <a:lstStyle/>
          <a:p>
            <a:fld id="{FC6FB2A4-7317-754A-B25E-A7A39D509672}" type="slidenum">
              <a:rPr lang="en-US" smtClean="0"/>
              <a:t>5</a:t>
            </a:fld>
            <a:endParaRPr lang="en-US"/>
          </a:p>
        </p:txBody>
      </p:sp>
    </p:spTree>
    <p:extLst>
      <p:ext uri="{BB962C8B-B14F-4D97-AF65-F5344CB8AC3E}">
        <p14:creationId xmlns:p14="http://schemas.microsoft.com/office/powerpoint/2010/main" val="2210956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SPEAKERS</a:t>
            </a:r>
            <a:r>
              <a:rPr lang="en-GB" b="0" dirty="0"/>
              <a:t>: the addition of as-needed ICS-SABA in Track 2 was because of evidence from this RCT (MANDALA) published in 2022</a:t>
            </a:r>
            <a:endParaRPr lang="en-AU" b="1" dirty="0"/>
          </a:p>
          <a:p>
            <a:endParaRPr lang="en-US" dirty="0"/>
          </a:p>
        </p:txBody>
      </p:sp>
      <p:sp>
        <p:nvSpPr>
          <p:cNvPr id="4" name="Slide Number Placeholder 3"/>
          <p:cNvSpPr>
            <a:spLocks noGrp="1"/>
          </p:cNvSpPr>
          <p:nvPr>
            <p:ph type="sldNum" sz="quarter" idx="5"/>
          </p:nvPr>
        </p:nvSpPr>
        <p:spPr/>
        <p:txBody>
          <a:bodyPr/>
          <a:lstStyle/>
          <a:p>
            <a:fld id="{FC6FB2A4-7317-754A-B25E-A7A39D509672}" type="slidenum">
              <a:rPr lang="en-US" smtClean="0"/>
              <a:t>17</a:t>
            </a:fld>
            <a:endParaRPr lang="en-US"/>
          </a:p>
        </p:txBody>
      </p:sp>
    </p:spTree>
    <p:extLst>
      <p:ext uri="{BB962C8B-B14F-4D97-AF65-F5344CB8AC3E}">
        <p14:creationId xmlns:p14="http://schemas.microsoft.com/office/powerpoint/2010/main" val="1271791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r>
              <a:rPr lang="en-AU" sz="1800" b="0">
                <a:latin typeface="Calibri" panose="020F0502020204030204" pitchFamily="34" charset="0"/>
              </a:rPr>
              <a:t>1. Crossingham I, Turner S, Ramakrishnan S, et al., </a:t>
            </a:r>
            <a:r>
              <a:rPr lang="en-AU" sz="1800" b="0" i="1">
                <a:latin typeface="Calibri" panose="020F0502020204030204" pitchFamily="34" charset="0"/>
              </a:rPr>
              <a:t>Combination fixed-dose beta agonist and steroid inhaler as required for adults or children with mild asthma. Cochrane Database Syst Rev, 2021. 5: Cd013518.</a:t>
            </a:r>
          </a:p>
          <a:p>
            <a:pPr marR="0"/>
            <a:r>
              <a:rPr lang="en-AU" sz="1800" b="0">
                <a:latin typeface="Calibri" panose="020F0502020204030204" pitchFamily="34" charset="0"/>
              </a:rPr>
              <a:t>2. Papi A, Canonica GW, Maestrelli P, et al., </a:t>
            </a:r>
            <a:r>
              <a:rPr lang="en-AU" sz="1800" b="0" i="1">
                <a:latin typeface="Calibri" panose="020F0502020204030204" pitchFamily="34" charset="0"/>
              </a:rPr>
              <a:t>Rescue use of beclomethasone and albuterol in a single inhaler for mild asthma. N. Engl. J. Med., 2007. 356: 2040-52.</a:t>
            </a:r>
          </a:p>
          <a:p>
            <a:pPr marR="0"/>
            <a:r>
              <a:rPr lang="en-AU" sz="1800" b="0">
                <a:latin typeface="Calibri" panose="020F0502020204030204" pitchFamily="34" charset="0"/>
              </a:rPr>
              <a:t>3. Cates CJ and Karner C, </a:t>
            </a:r>
            <a:r>
              <a:rPr lang="en-AU" sz="1800" b="0" i="1">
                <a:latin typeface="Calibri" panose="020F0502020204030204" pitchFamily="34" charset="0"/>
              </a:rPr>
              <a:t>Combination formoterol and budesonide as maintenance and reliever therapy versus current best practice (including inhaled steroid maintenance), for chronic asthma in adults and children. Cochrane Database Syst Rev, 2013. 4: CD007313.</a:t>
            </a:r>
          </a:p>
          <a:p>
            <a:pPr marR="0"/>
            <a:r>
              <a:rPr lang="en-AU" sz="1800" b="0">
                <a:latin typeface="Calibri" panose="020F0502020204030204" pitchFamily="34" charset="0"/>
              </a:rPr>
              <a:t>4. Sobieraj DM, Weeda ER, Nguyen E, et al., </a:t>
            </a:r>
            <a:r>
              <a:rPr lang="en-AU" sz="1800" b="0" i="1">
                <a:latin typeface="Calibri" panose="020F0502020204030204" pitchFamily="34" charset="0"/>
              </a:rPr>
              <a:t>Association of inhaled corticosteroids and long-acting beta-agonists as controller and quick relief therapy with exacerbations and symptom control in persistent asthma: A systematic review and meta-analysis. JAMA, 2018. 319: 1485-1496.</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a:latin typeface="Calibri" panose="020F0502020204030204" pitchFamily="34" charset="0"/>
              </a:rPr>
              <a:t>5. Papi A, Chipps BE, Beasley R, et al., </a:t>
            </a:r>
            <a:r>
              <a:rPr lang="en-AU" sz="1800" b="0" i="1">
                <a:latin typeface="Calibri" panose="020F0502020204030204" pitchFamily="34" charset="0"/>
              </a:rPr>
              <a:t>Albuterol-Budesonide Fixed-Dose Combination Rescue Inhaler for Asthma. N. Engl. J. Med., 2022. 386: 2071-2083.</a:t>
            </a:r>
          </a:p>
          <a:p>
            <a:pPr marR="0"/>
            <a:r>
              <a:rPr lang="en-AU" sz="1800" b="0">
                <a:latin typeface="Calibri" panose="020F0502020204030204" pitchFamily="34" charset="0"/>
              </a:rPr>
              <a:t>6. Pauwels RA, Sears MR, Campbell M, et al., </a:t>
            </a:r>
            <a:r>
              <a:rPr lang="en-AU" sz="1800" b="0" i="1">
                <a:latin typeface="Calibri" panose="020F0502020204030204" pitchFamily="34" charset="0"/>
              </a:rPr>
              <a:t>Formoterol as relief medication in asthma: a worldwide safety and effectiveness trial. Eur. Respir. J., 2003. 22: 787-94.</a:t>
            </a:r>
          </a:p>
          <a:p>
            <a:pPr marR="0"/>
            <a:r>
              <a:rPr lang="en-AU" sz="1800" b="0">
                <a:latin typeface="Calibri" panose="020F0502020204030204" pitchFamily="34" charset="0"/>
              </a:rPr>
              <a:t>7. Tattersfield AE, Lofdahl CG, Postma DS, et al., </a:t>
            </a:r>
            <a:r>
              <a:rPr lang="en-AU" sz="1800" b="0" i="1">
                <a:latin typeface="Calibri" panose="020F0502020204030204" pitchFamily="34" charset="0"/>
              </a:rPr>
              <a:t>Comparison of formoterol and terbutaline for as-needed treatment of asthma: a randomised trial. Lancet, 2001. 357: 257-61.</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a:latin typeface="Calibri" panose="020F0502020204030204" pitchFamily="34" charset="0"/>
              </a:rPr>
              <a:t>8. Rabe KF, Atienza T, Magyar P, et al., </a:t>
            </a:r>
            <a:r>
              <a:rPr lang="en-AU" sz="1800" b="0" i="1">
                <a:latin typeface="Calibri" panose="020F0502020204030204" pitchFamily="34" charset="0"/>
              </a:rPr>
              <a:t>Effect of budesonide in combination with formoterol for reliever therapy in asthma exacerbations: a randomised controlled, double-blind study. Lancet, 2006. 368: 744-53.</a:t>
            </a:r>
          </a:p>
          <a:p>
            <a:endParaRPr lang="en-AU"/>
          </a:p>
        </p:txBody>
      </p:sp>
      <p:sp>
        <p:nvSpPr>
          <p:cNvPr id="4" name="Slide Number Placeholder 3"/>
          <p:cNvSpPr>
            <a:spLocks noGrp="1"/>
          </p:cNvSpPr>
          <p:nvPr>
            <p:ph type="sldNum" sz="quarter" idx="5"/>
          </p:nvPr>
        </p:nvSpPr>
        <p:spPr/>
        <p:txBody>
          <a:bodyPr/>
          <a:lstStyle/>
          <a:p>
            <a:fld id="{FC6FB2A4-7317-754A-B25E-A7A39D509672}" type="slidenum">
              <a:rPr lang="en-US" smtClean="0"/>
              <a:t>18</a:t>
            </a:fld>
            <a:endParaRPr lang="en-US"/>
          </a:p>
        </p:txBody>
      </p:sp>
    </p:spTree>
    <p:extLst>
      <p:ext uri="{BB962C8B-B14F-4D97-AF65-F5344CB8AC3E}">
        <p14:creationId xmlns:p14="http://schemas.microsoft.com/office/powerpoint/2010/main" val="2045531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SPEAKERS</a:t>
            </a:r>
            <a:r>
              <a:rPr lang="en-GB" dirty="0"/>
              <a:t>: Changes in GINA 2023 for adults and adolescents :</a:t>
            </a:r>
          </a:p>
          <a:p>
            <a:pPr marL="228600" indent="-228600">
              <a:buAutoNum type="arabicPeriod"/>
            </a:pPr>
            <a:r>
              <a:rPr lang="en-AU" dirty="0"/>
              <a:t>Year added at top left, to avoid use of out-of-date versions of GINA figures</a:t>
            </a:r>
          </a:p>
          <a:p>
            <a:pPr marL="228600" indent="-228600">
              <a:buAutoNum type="arabicPeriod"/>
            </a:pPr>
            <a:r>
              <a:rPr lang="en-AU" dirty="0"/>
              <a:t>Rationale for Track 1 being the preferred regimen has been updated (see details on later slides)</a:t>
            </a:r>
          </a:p>
          <a:p>
            <a:pPr marL="228600" indent="-228600">
              <a:buAutoNum type="arabicPeriod"/>
            </a:pPr>
            <a:r>
              <a:rPr lang="en-AU" dirty="0"/>
              <a:t>As-needed ICS-SABA (if available) has been added as a reliever option in Track 2 for Steps 3–5, with most of the benefit seen in Step 3</a:t>
            </a:r>
          </a:p>
          <a:p>
            <a:pPr marL="228600" indent="-228600">
              <a:buAutoNum type="arabicPeriod"/>
            </a:pPr>
            <a:r>
              <a:rPr lang="en-AU" dirty="0"/>
              <a:t>Anti-inflammatory relievers have been identified with an asterisk (see next 2 slides for details) </a:t>
            </a:r>
          </a:p>
          <a:p>
            <a:pPr marL="0" indent="0">
              <a:buNone/>
            </a:pPr>
            <a:r>
              <a:rPr lang="en-AU" dirty="0"/>
              <a:t>NOTE: in Step 5, ‘add-on LAMA’ can be combination (triple) or separate inhalers. If a patient is prescribed triple therapy with a non-formoterol LABA, the reliever should be SABA or ICS-SABA (not ICS-formoterol). </a:t>
            </a:r>
          </a:p>
          <a:p>
            <a:endParaRPr lang="en-US" dirty="0"/>
          </a:p>
        </p:txBody>
      </p:sp>
      <p:sp>
        <p:nvSpPr>
          <p:cNvPr id="4" name="Slide Number Placeholder 3"/>
          <p:cNvSpPr>
            <a:spLocks noGrp="1"/>
          </p:cNvSpPr>
          <p:nvPr>
            <p:ph type="sldNum" sz="quarter" idx="5"/>
          </p:nvPr>
        </p:nvSpPr>
        <p:spPr/>
        <p:txBody>
          <a:bodyPr/>
          <a:lstStyle/>
          <a:p>
            <a:fld id="{FC6FB2A4-7317-754A-B25E-A7A39D509672}" type="slidenum">
              <a:rPr lang="en-US" smtClean="0"/>
              <a:t>19</a:t>
            </a:fld>
            <a:endParaRPr lang="en-US"/>
          </a:p>
        </p:txBody>
      </p:sp>
    </p:spTree>
    <p:extLst>
      <p:ext uri="{BB962C8B-B14F-4D97-AF65-F5344CB8AC3E}">
        <p14:creationId xmlns:p14="http://schemas.microsoft.com/office/powerpoint/2010/main" val="24279044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AU" sz="1800">
                <a:latin typeface="Calibri" panose="020F0502020204030204" pitchFamily="34" charset="0"/>
              </a:rPr>
              <a:t>Lazarinis N, Jørgensen L, Ekström T, et al., </a:t>
            </a:r>
            <a:r>
              <a:rPr lang="en-AU" sz="1800" i="1">
                <a:latin typeface="Calibri" panose="020F0502020204030204" pitchFamily="34" charset="0"/>
              </a:rPr>
              <a:t>Combination of budesonide/formoterol on demand improves asthma control by reducing exercise-induced bronchoconstriction. Thorax, 2014. </a:t>
            </a:r>
            <a:r>
              <a:rPr lang="en-AU" sz="1800" b="0" i="1">
                <a:latin typeface="Calibri" panose="020F0502020204030204" pitchFamily="34" charset="0"/>
              </a:rPr>
              <a:t>69: 130-136.</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AU" sz="1800">
                <a:latin typeface="Calibri" panose="020F0502020204030204" pitchFamily="34" charset="0"/>
              </a:rPr>
              <a:t>Duong M, Gauvreau G, Watson R, et al., </a:t>
            </a:r>
            <a:r>
              <a:rPr lang="en-AU" sz="1800" i="1">
                <a:latin typeface="Calibri" panose="020F0502020204030204" pitchFamily="34" charset="0"/>
              </a:rPr>
              <a:t>The effects of inhaled budesonide and formoterol in combination and alone when given directly after allergen challenge. J Allergy Clin Immunol, 2007. </a:t>
            </a:r>
            <a:r>
              <a:rPr lang="en-AU" sz="1800" b="0" i="1">
                <a:latin typeface="Calibri" panose="020F0502020204030204" pitchFamily="34" charset="0"/>
              </a:rPr>
              <a:t>119: 322-7.</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en-AU" sz="1800" b="0" i="1">
              <a:latin typeface="Calibri" panose="020F0502020204030204" pitchFamily="34" charset="0"/>
            </a:endParaRPr>
          </a:p>
          <a:p>
            <a:endParaRPr lang="en-AU"/>
          </a:p>
        </p:txBody>
      </p:sp>
      <p:sp>
        <p:nvSpPr>
          <p:cNvPr id="4" name="Slide Number Placeholder 3"/>
          <p:cNvSpPr>
            <a:spLocks noGrp="1"/>
          </p:cNvSpPr>
          <p:nvPr>
            <p:ph type="sldNum" sz="quarter" idx="5"/>
          </p:nvPr>
        </p:nvSpPr>
        <p:spPr/>
        <p:txBody>
          <a:bodyPr/>
          <a:lstStyle/>
          <a:p>
            <a:fld id="{FC6FB2A4-7317-754A-B25E-A7A39D509672}" type="slidenum">
              <a:rPr lang="en-US" smtClean="0"/>
              <a:t>20</a:t>
            </a:fld>
            <a:endParaRPr lang="en-US"/>
          </a:p>
        </p:txBody>
      </p:sp>
    </p:spTree>
    <p:extLst>
      <p:ext uri="{BB962C8B-B14F-4D97-AF65-F5344CB8AC3E}">
        <p14:creationId xmlns:p14="http://schemas.microsoft.com/office/powerpoint/2010/main" val="2248012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r>
              <a:rPr lang="en-AU" sz="1800" b="0">
                <a:latin typeface="Calibri" panose="020F0502020204030204" pitchFamily="34" charset="0"/>
              </a:rPr>
              <a:t>1. Papi A, Corradi M, Pigeon-Francisco C, et al., </a:t>
            </a:r>
            <a:r>
              <a:rPr lang="en-AU" sz="1800" b="0" i="1">
                <a:latin typeface="Calibri" panose="020F0502020204030204" pitchFamily="34" charset="0"/>
              </a:rPr>
              <a:t>Beclometasone–formoterol as maintenance and reliever treatment in patients with asthma: a double-blind, randomised controlled trial. Lancet Respir Med, 2013. 1: 23-31.</a:t>
            </a:r>
          </a:p>
          <a:p>
            <a:pPr marR="0"/>
            <a:r>
              <a:rPr lang="en-AU" sz="1800" b="0">
                <a:latin typeface="Calibri" panose="020F0502020204030204" pitchFamily="34" charset="0"/>
              </a:rPr>
              <a:t>2. Pauwels RA, Sears MR, Campbell M, et al., </a:t>
            </a:r>
            <a:r>
              <a:rPr lang="en-AU" sz="1800" b="0" i="1">
                <a:latin typeface="Calibri" panose="020F0502020204030204" pitchFamily="34" charset="0"/>
              </a:rPr>
              <a:t>Formoterol as relief medication in asthma: a worldwide safety and effectiveness trial. Eur. Respir. J., 2003. 22: 787-94.</a:t>
            </a:r>
          </a:p>
          <a:p>
            <a:pPr marR="0"/>
            <a:r>
              <a:rPr lang="en-AU" sz="1800" b="0">
                <a:latin typeface="Calibri" panose="020F0502020204030204" pitchFamily="34" charset="0"/>
              </a:rPr>
              <a:t>3. Tattersfield AE, Lofdahl CG, Postma DS, et al., </a:t>
            </a:r>
            <a:r>
              <a:rPr lang="en-AU" sz="1800" b="0" i="1">
                <a:latin typeface="Calibri" panose="020F0502020204030204" pitchFamily="34" charset="0"/>
              </a:rPr>
              <a:t>Comparison of formoterol and terbutaline for as-needed treatment of asthma: a randomised trial. Lancet, 2001. 357: 257-61.</a:t>
            </a:r>
          </a:p>
          <a:p>
            <a:endParaRPr lang="en-AU"/>
          </a:p>
        </p:txBody>
      </p:sp>
      <p:sp>
        <p:nvSpPr>
          <p:cNvPr id="4" name="Slide Number Placeholder 3"/>
          <p:cNvSpPr>
            <a:spLocks noGrp="1"/>
          </p:cNvSpPr>
          <p:nvPr>
            <p:ph type="sldNum" sz="quarter" idx="5"/>
          </p:nvPr>
        </p:nvSpPr>
        <p:spPr/>
        <p:txBody>
          <a:bodyPr/>
          <a:lstStyle/>
          <a:p>
            <a:fld id="{FC6FB2A4-7317-754A-B25E-A7A39D509672}" type="slidenum">
              <a:rPr lang="en-US" smtClean="0"/>
              <a:t>26</a:t>
            </a:fld>
            <a:endParaRPr lang="en-US"/>
          </a:p>
        </p:txBody>
      </p:sp>
    </p:spTree>
    <p:extLst>
      <p:ext uri="{BB962C8B-B14F-4D97-AF65-F5344CB8AC3E}">
        <p14:creationId xmlns:p14="http://schemas.microsoft.com/office/powerpoint/2010/main" val="3509901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SPEAKERS: For patients who have a history of frequent oral candidiasis, suggest rinsing mouth and spitting out after as-needed doses as well, if possible</a:t>
            </a:r>
            <a:r>
              <a:rPr lang="en-GB"/>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b="1">
                <a:latin typeface="Calibri" panose="020F0502020204030204" pitchFamily="34" charset="0"/>
              </a:rPr>
              <a:t>References</a:t>
            </a:r>
            <a:r>
              <a:rPr lang="en-AU" sz="1800">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a:latin typeface="Calibri" panose="020F0502020204030204" pitchFamily="34" charset="0"/>
              </a:rPr>
              <a:t>1. Baggott C, Reddel HK, Hardy J, et al., </a:t>
            </a:r>
            <a:r>
              <a:rPr lang="en-AU" sz="1800" b="0" i="1">
                <a:latin typeface="Calibri" panose="020F0502020204030204" pitchFamily="34" charset="0"/>
              </a:rPr>
              <a:t>Patient preferences for symptom-driven or regular preventer treatment in mild to moderate asthma: findings from the PRACTICAL study, a randomised clinical trial. Eur. Respir. J., 2020. 55.</a:t>
            </a:r>
          </a:p>
          <a:p>
            <a:pPr marR="0"/>
            <a:r>
              <a:rPr lang="en-AU" sz="1800" b="0">
                <a:latin typeface="Calibri" panose="020F0502020204030204" pitchFamily="34" charset="0"/>
              </a:rPr>
              <a:t>2. Bousquet J, Boulet LP, Peters MJ, et al., </a:t>
            </a:r>
            <a:r>
              <a:rPr lang="en-AU" sz="1800" b="0" i="1">
                <a:latin typeface="Calibri" panose="020F0502020204030204" pitchFamily="34" charset="0"/>
              </a:rPr>
              <a:t>Budesonide/formoterol for maintenance and relief in uncontrolled asthma vs. high-dose salmeterol/fluticasone. Respir. Med., 2007. 101: 2437-46.</a:t>
            </a:r>
          </a:p>
          <a:p>
            <a:pPr marR="0"/>
            <a:r>
              <a:rPr lang="en-AU" sz="1800" b="0">
                <a:latin typeface="Calibri" panose="020F0502020204030204" pitchFamily="34" charset="0"/>
              </a:rPr>
              <a:t>3. Buhl R, Kuna P, Peters MJ, et al., </a:t>
            </a:r>
            <a:r>
              <a:rPr lang="en-AU" sz="1800" b="0" i="1">
                <a:latin typeface="Calibri" panose="020F0502020204030204" pitchFamily="34" charset="0"/>
              </a:rPr>
              <a:t>The effect of budesonide/formoterol maintenance and reliever therapy on the risk of severe asthma exacerbations following episodes of high reliever use: an exploratory analysis of two randomised, controlled studies with comparisons to standard therapy. Respir. Res., 2012. 13: 59.</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a:latin typeface="Calibri" panose="020F0502020204030204" pitchFamily="34" charset="0"/>
              </a:rPr>
              <a:t>4. O'Byrne PM, FitzGerald JM, Bateman ED, et al., </a:t>
            </a:r>
            <a:r>
              <a:rPr lang="en-AU" sz="1800" b="0" i="1">
                <a:latin typeface="Calibri" panose="020F0502020204030204" pitchFamily="34" charset="0"/>
              </a:rPr>
              <a:t>Effect of a single day of increased as-needed budesonide-formoterol use on short-term risk of severe exacerbations in patients with mild asthma: a post-hoc analysis of the SYGMA 1 study. Lancet Respir Med, 2021. 9: 149-158.</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1">
                <a:latin typeface="Calibri" panose="020F0502020204030204" pitchFamily="34" charset="0"/>
              </a:rPr>
              <a:t>5. </a:t>
            </a:r>
            <a:r>
              <a:rPr lang="en-AU" sz="1800">
                <a:latin typeface="Calibri" panose="020F0502020204030204" pitchFamily="34" charset="0"/>
              </a:rPr>
              <a:t>Reddel HK, Bateman ED, Schatz M, et al., </a:t>
            </a:r>
            <a:r>
              <a:rPr lang="en-AU" sz="1800" i="1">
                <a:latin typeface="Calibri" panose="020F0502020204030204" pitchFamily="34" charset="0"/>
              </a:rPr>
              <a:t>A practical guide to implementing SMART in asthma management. J Allergy Clin Immunol Pract, 2022. </a:t>
            </a:r>
            <a:r>
              <a:rPr lang="en-AU" sz="1800" b="0" i="1">
                <a:latin typeface="Calibri" panose="020F0502020204030204" pitchFamily="34" charset="0"/>
              </a:rPr>
              <a:t>10: S31-s38.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b="0" i="1">
              <a:latin typeface="Calibri" panose="020F050202020403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en-AU" sz="1800" b="1" i="1">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US" dirty="0"/>
          </a:p>
        </p:txBody>
      </p:sp>
      <p:sp>
        <p:nvSpPr>
          <p:cNvPr id="4" name="Slide Number Placeholder 3"/>
          <p:cNvSpPr>
            <a:spLocks noGrp="1"/>
          </p:cNvSpPr>
          <p:nvPr>
            <p:ph type="sldNum" sz="quarter" idx="5"/>
          </p:nvPr>
        </p:nvSpPr>
        <p:spPr/>
        <p:txBody>
          <a:bodyPr/>
          <a:lstStyle/>
          <a:p>
            <a:fld id="{FC6FB2A4-7317-754A-B25E-A7A39D509672}" type="slidenum">
              <a:rPr lang="en-US" smtClean="0"/>
              <a:t>27</a:t>
            </a:fld>
            <a:endParaRPr lang="en-US"/>
          </a:p>
        </p:txBody>
      </p:sp>
    </p:spTree>
    <p:extLst>
      <p:ext uri="{BB962C8B-B14F-4D97-AF65-F5344CB8AC3E}">
        <p14:creationId xmlns:p14="http://schemas.microsoft.com/office/powerpoint/2010/main" val="2340490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latin typeface="Calibri" panose="020F0502020204030204" pitchFamily="34" charset="0"/>
              </a:rPr>
              <a:t>Reddel HK, Bateman ED, Schatz M, et al., </a:t>
            </a:r>
            <a:r>
              <a:rPr lang="en-AU" sz="1200" i="1">
                <a:latin typeface="Calibri" panose="020F0502020204030204" pitchFamily="34" charset="0"/>
              </a:rPr>
              <a:t>A practical guide to implementing SMART in asthma management. J Allergy Clin Immunol Pract, 2022. </a:t>
            </a:r>
            <a:r>
              <a:rPr lang="en-AU" sz="1200" b="0" i="1">
                <a:latin typeface="Calibri" panose="020F0502020204030204" pitchFamily="34" charset="0"/>
              </a:rPr>
              <a:t>10: S31-s38.</a:t>
            </a:r>
          </a:p>
          <a:p>
            <a:endParaRPr lang="en-AU"/>
          </a:p>
        </p:txBody>
      </p:sp>
      <p:sp>
        <p:nvSpPr>
          <p:cNvPr id="4" name="Slide Number Placeholder 3"/>
          <p:cNvSpPr>
            <a:spLocks noGrp="1"/>
          </p:cNvSpPr>
          <p:nvPr>
            <p:ph type="sldNum" sz="quarter" idx="5"/>
          </p:nvPr>
        </p:nvSpPr>
        <p:spPr/>
        <p:txBody>
          <a:bodyPr/>
          <a:lstStyle/>
          <a:p>
            <a:fld id="{FC6FB2A4-7317-754A-B25E-A7A39D509672}" type="slidenum">
              <a:rPr lang="en-US" smtClean="0"/>
              <a:t>28</a:t>
            </a:fld>
            <a:endParaRPr lang="en-US"/>
          </a:p>
        </p:txBody>
      </p:sp>
    </p:spTree>
    <p:extLst>
      <p:ext uri="{BB962C8B-B14F-4D97-AF65-F5344CB8AC3E}">
        <p14:creationId xmlns:p14="http://schemas.microsoft.com/office/powerpoint/2010/main" val="2596379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a:latin typeface="Calibri" panose="020F0502020204030204" pitchFamily="34" charset="0"/>
              </a:rPr>
              <a:t>Reddel HK, Bateman ED, Schatz M, et al., </a:t>
            </a:r>
            <a:r>
              <a:rPr lang="en-AU" sz="1200" i="1">
                <a:latin typeface="Calibri" panose="020F0502020204030204" pitchFamily="34" charset="0"/>
              </a:rPr>
              <a:t>A practical guide to implementing SMART in asthma management. J Allergy Clin Immunol Pract, 2022. </a:t>
            </a:r>
            <a:r>
              <a:rPr lang="en-AU" sz="1200" b="0" i="1">
                <a:latin typeface="Calibri" panose="020F0502020204030204" pitchFamily="34" charset="0"/>
              </a:rPr>
              <a:t>10: S31-s38.</a:t>
            </a:r>
          </a:p>
          <a:p>
            <a:endParaRPr lang="en-AU"/>
          </a:p>
        </p:txBody>
      </p:sp>
      <p:sp>
        <p:nvSpPr>
          <p:cNvPr id="4" name="Slide Number Placeholder 3"/>
          <p:cNvSpPr>
            <a:spLocks noGrp="1"/>
          </p:cNvSpPr>
          <p:nvPr>
            <p:ph type="sldNum" sz="quarter" idx="5"/>
          </p:nvPr>
        </p:nvSpPr>
        <p:spPr/>
        <p:txBody>
          <a:bodyPr/>
          <a:lstStyle/>
          <a:p>
            <a:fld id="{FC6FB2A4-7317-754A-B25E-A7A39D509672}" type="slidenum">
              <a:rPr lang="en-US" smtClean="0"/>
              <a:t>29</a:t>
            </a:fld>
            <a:endParaRPr lang="en-US"/>
          </a:p>
        </p:txBody>
      </p:sp>
    </p:spTree>
    <p:extLst>
      <p:ext uri="{BB962C8B-B14F-4D97-AF65-F5344CB8AC3E}">
        <p14:creationId xmlns:p14="http://schemas.microsoft.com/office/powerpoint/2010/main" val="281205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SPEAKERS</a:t>
            </a:r>
            <a:r>
              <a:rPr lang="en-GB" dirty="0"/>
              <a:t>: Changes for children 6–11 years in GINA 2023</a:t>
            </a:r>
          </a:p>
          <a:p>
            <a:pPr marL="228600" indent="-228600">
              <a:buAutoNum type="arabicPeriod"/>
            </a:pPr>
            <a:r>
              <a:rPr lang="en-GB" dirty="0"/>
              <a:t>Anti-IL5 (mepolizumab) included in Step 5 as an add-on option for children with severe exacerbation-prone eosinophilic asthma, following publication of the MUPPITS2 study (Jackson et al, Lancet 2022)</a:t>
            </a:r>
          </a:p>
          <a:p>
            <a:pPr marL="228600" indent="-228600">
              <a:buAutoNum type="arabicPeriod"/>
            </a:pPr>
            <a:r>
              <a:rPr lang="en-GB" dirty="0"/>
              <a:t>Anti-inflammatory relievers are flagged with asterisk</a:t>
            </a:r>
          </a:p>
          <a:p>
            <a:pPr marL="0" indent="0">
              <a:buNone/>
            </a:pPr>
            <a:r>
              <a:rPr lang="en-GB" dirty="0"/>
              <a:t>NOTE: ICS doses for children 6–11 years are found in Box 3-14. Doses for MART for children are in Box 3-15</a:t>
            </a:r>
            <a:endParaRPr lang="en-AU" dirty="0"/>
          </a:p>
          <a:p>
            <a:endParaRPr lang="en-US" dirty="0"/>
          </a:p>
        </p:txBody>
      </p:sp>
      <p:sp>
        <p:nvSpPr>
          <p:cNvPr id="4" name="Slide Number Placeholder 3"/>
          <p:cNvSpPr>
            <a:spLocks noGrp="1"/>
          </p:cNvSpPr>
          <p:nvPr>
            <p:ph type="sldNum" sz="quarter" idx="5"/>
          </p:nvPr>
        </p:nvSpPr>
        <p:spPr/>
        <p:txBody>
          <a:bodyPr/>
          <a:lstStyle/>
          <a:p>
            <a:fld id="{FC6FB2A4-7317-754A-B25E-A7A39D509672}" type="slidenum">
              <a:rPr lang="en-US" smtClean="0"/>
              <a:t>30</a:t>
            </a:fld>
            <a:endParaRPr lang="en-US"/>
          </a:p>
        </p:txBody>
      </p:sp>
    </p:spTree>
    <p:extLst>
      <p:ext uri="{BB962C8B-B14F-4D97-AF65-F5344CB8AC3E}">
        <p14:creationId xmlns:p14="http://schemas.microsoft.com/office/powerpoint/2010/main" val="1401641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SPEAKERS</a:t>
            </a:r>
            <a:r>
              <a:rPr lang="en-GB" dirty="0"/>
              <a:t>: Changes for children 5 years and younger in GINA 2023</a:t>
            </a:r>
          </a:p>
          <a:p>
            <a:r>
              <a:rPr lang="en-AU" dirty="0"/>
              <a:t>Step 1: for children with infrequent viral wheezing and no or few interval symptoms, the recommendation has been clarified as “Insufficient evidence for daily controller”. Intermittent should course ICS at onset of viral illness may be considered if the physician is confident that it will be used appropriately</a:t>
            </a:r>
          </a:p>
          <a:p>
            <a:endParaRPr lang="en-US" dirty="0"/>
          </a:p>
        </p:txBody>
      </p:sp>
      <p:sp>
        <p:nvSpPr>
          <p:cNvPr id="4" name="Slide Number Placeholder 3"/>
          <p:cNvSpPr>
            <a:spLocks noGrp="1"/>
          </p:cNvSpPr>
          <p:nvPr>
            <p:ph type="sldNum" sz="quarter" idx="5"/>
          </p:nvPr>
        </p:nvSpPr>
        <p:spPr/>
        <p:txBody>
          <a:bodyPr/>
          <a:lstStyle/>
          <a:p>
            <a:fld id="{FC6FB2A4-7317-754A-B25E-A7A39D509672}" type="slidenum">
              <a:rPr lang="en-US" smtClean="0"/>
              <a:t>31</a:t>
            </a:fld>
            <a:endParaRPr lang="en-US"/>
          </a:p>
        </p:txBody>
      </p:sp>
    </p:spTree>
    <p:extLst>
      <p:ext uri="{BB962C8B-B14F-4D97-AF65-F5344CB8AC3E}">
        <p14:creationId xmlns:p14="http://schemas.microsoft.com/office/powerpoint/2010/main" val="2932678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dirty="0"/>
              <a:t>SPEAKERS</a:t>
            </a:r>
            <a:r>
              <a:rPr lang="en-AU" dirty="0"/>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MART was originally called SMART, with the ‘S’ coming from the </a:t>
            </a:r>
            <a:r>
              <a:rPr lang="en-AU" dirty="0" err="1"/>
              <a:t>brandname</a:t>
            </a:r>
            <a:r>
              <a:rPr lang="en-AU" dirty="0"/>
              <a:t> of the medication used in most of the studies. The ‘S’ can now stand for ‘single inhaler’, but this may cause confusion because patients may have two ICS-formoterol inhalers, one at home for their maintenance treatment, and one in their bag/pocket for as-needed doses when they are away from home.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Step 5: The dotted line for MART is to indicate that there is no evidence, in a patient taking Step 5 treatment, for switching from a SABA reliever to an ICS-formoterol reliever. However, if a patient already prescribed MART is stepped up from Step 4 to Step 5, e.g. with addition of biologic therapy, there is no need to </a:t>
            </a:r>
            <a:r>
              <a:rPr lang="en-AU" dirty="0" err="1"/>
              <a:t>swjtch</a:t>
            </a:r>
            <a:r>
              <a:rPr lang="en-AU" dirty="0"/>
              <a:t> their reliever from ICS-formoterol to SABA.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dirty="0"/>
              <a:t>In Step 5, ‘add-on LAMA’ can be combination (triple) or separate inhalers. If a patient is prescribed triple therapy with a non-formoterol LABA, the reliever should be SABA or ICS-SABA (not ICS-formoterol). </a:t>
            </a:r>
          </a:p>
        </p:txBody>
      </p:sp>
      <p:sp>
        <p:nvSpPr>
          <p:cNvPr id="4" name="Slide Number Placeholder 3"/>
          <p:cNvSpPr>
            <a:spLocks noGrp="1"/>
          </p:cNvSpPr>
          <p:nvPr>
            <p:ph type="sldNum" sz="quarter" idx="5"/>
          </p:nvPr>
        </p:nvSpPr>
        <p:spPr/>
        <p:txBody>
          <a:bodyPr/>
          <a:lstStyle/>
          <a:p>
            <a:fld id="{FC6FB2A4-7317-754A-B25E-A7A39D509672}" type="slidenum">
              <a:rPr lang="en-US" smtClean="0"/>
              <a:t>6</a:t>
            </a:fld>
            <a:endParaRPr lang="en-US"/>
          </a:p>
        </p:txBody>
      </p:sp>
    </p:spTree>
    <p:extLst>
      <p:ext uri="{BB962C8B-B14F-4D97-AF65-F5344CB8AC3E}">
        <p14:creationId xmlns:p14="http://schemas.microsoft.com/office/powerpoint/2010/main" val="31845862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AU" sz="1800" b="0">
                <a:latin typeface="Calibri" panose="020F0502020204030204" pitchFamily="34" charset="0"/>
              </a:rPr>
              <a:t>Moore WC, Kornmann O, Humbert M, et al., </a:t>
            </a:r>
            <a:r>
              <a:rPr lang="en-AU" sz="1800" b="0" i="1">
                <a:latin typeface="Calibri" panose="020F0502020204030204" pitchFamily="34" charset="0"/>
              </a:rPr>
              <a:t>Stopping versus continuing long-term mepolizumab treatment in severe eosinophilic asthma (COMET study). Eur. Respir. J., 2022. 59.</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AU" sz="1800" b="0">
                <a:latin typeface="Calibri" panose="020F0502020204030204" pitchFamily="34" charset="0"/>
              </a:rPr>
              <a:t>Jackson DJ, Bacharier LB, Gergen PJ, et al., </a:t>
            </a:r>
            <a:r>
              <a:rPr lang="en-AU" sz="1800" b="0" i="1">
                <a:latin typeface="Calibri" panose="020F0502020204030204" pitchFamily="34" charset="0"/>
              </a:rPr>
              <a:t>Mepolizumab for urban children with exacerbation-prone eosinophilic asthma in the USA (MUPPITS-2): a randomised, double-blind, placebo-controlled, parallel-group trial. Lancet, 2022. 400: 502-511.</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en-AU" sz="1800" b="0" i="1">
              <a:latin typeface="Calibri" panose="020F0502020204030204" pitchFamily="34" charset="0"/>
            </a:endParaRPr>
          </a:p>
          <a:p>
            <a:endParaRPr lang="en-AU"/>
          </a:p>
        </p:txBody>
      </p:sp>
      <p:sp>
        <p:nvSpPr>
          <p:cNvPr id="4" name="Slide Number Placeholder 3"/>
          <p:cNvSpPr>
            <a:spLocks noGrp="1"/>
          </p:cNvSpPr>
          <p:nvPr>
            <p:ph type="sldNum" sz="quarter" idx="5"/>
          </p:nvPr>
        </p:nvSpPr>
        <p:spPr/>
        <p:txBody>
          <a:bodyPr/>
          <a:lstStyle/>
          <a:p>
            <a:fld id="{FC6FB2A4-7317-754A-B25E-A7A39D509672}" type="slidenum">
              <a:rPr lang="en-US" smtClean="0"/>
              <a:t>35</a:t>
            </a:fld>
            <a:endParaRPr lang="en-US"/>
          </a:p>
        </p:txBody>
      </p:sp>
    </p:spTree>
    <p:extLst>
      <p:ext uri="{BB962C8B-B14F-4D97-AF65-F5344CB8AC3E}">
        <p14:creationId xmlns:p14="http://schemas.microsoft.com/office/powerpoint/2010/main" val="3701842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SPEAKERS</a:t>
            </a:r>
            <a:r>
              <a:rPr lang="en-GB" dirty="0"/>
              <a:t>: Be aware that in some languages, the word for ‘apparently’ means ‘truly’, so ‘apparently mild asthma’ would convey the opposite of the intended meaning</a:t>
            </a:r>
            <a:r>
              <a:rPr lang="en-GB"/>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1"/>
              <a:t>References</a:t>
            </a:r>
            <a:r>
              <a:rPr lang="en-GB"/>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a:latin typeface="Calibri" panose="020F0502020204030204" pitchFamily="34" charset="0"/>
              </a:rPr>
              <a:t>1. Carr TF, Fajt ML, Kraft M, et al., </a:t>
            </a:r>
            <a:r>
              <a:rPr lang="en-AU" sz="1800" b="0" i="1">
                <a:latin typeface="Calibri" panose="020F0502020204030204" pitchFamily="34" charset="0"/>
              </a:rPr>
              <a:t>Treating asthma in the time of COVID. J Allergy Clin Immunol, 2023. 151: 809-817.</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a:latin typeface="Calibri" panose="020F0502020204030204" pitchFamily="34" charset="0"/>
              </a:rPr>
              <a:t>2. Turner S, Cotton S, Wood J, et al., </a:t>
            </a:r>
            <a:r>
              <a:rPr lang="en-AU" sz="1800" b="0" i="1">
                <a:latin typeface="Calibri" panose="020F0502020204030204" pitchFamily="34" charset="0"/>
              </a:rPr>
              <a:t>Reducing asthma attacks in children using exhaled nitric oxide (RAACENO) as a biomarker to inform treatment strategy: a multicentre, parallel, randomised, controlled, phase 3 trial. Lancet Respir Med, 2022. 10: 584-592.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US" dirty="0"/>
          </a:p>
        </p:txBody>
      </p:sp>
      <p:sp>
        <p:nvSpPr>
          <p:cNvPr id="4" name="Slide Number Placeholder 3"/>
          <p:cNvSpPr>
            <a:spLocks noGrp="1"/>
          </p:cNvSpPr>
          <p:nvPr>
            <p:ph type="sldNum" sz="quarter" idx="5"/>
          </p:nvPr>
        </p:nvSpPr>
        <p:spPr/>
        <p:txBody>
          <a:bodyPr/>
          <a:lstStyle/>
          <a:p>
            <a:fld id="{FC6FB2A4-7317-754A-B25E-A7A39D509672}" type="slidenum">
              <a:rPr lang="en-US" smtClean="0"/>
              <a:t>36</a:t>
            </a:fld>
            <a:endParaRPr lang="en-US"/>
          </a:p>
        </p:txBody>
      </p:sp>
    </p:spTree>
    <p:extLst>
      <p:ext uri="{BB962C8B-B14F-4D97-AF65-F5344CB8AC3E}">
        <p14:creationId xmlns:p14="http://schemas.microsoft.com/office/powerpoint/2010/main" val="1596631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r>
              <a:rPr lang="en-AU" sz="1800" b="0">
                <a:latin typeface="Calibri" panose="020F0502020204030204" pitchFamily="34" charset="0"/>
              </a:rPr>
              <a:t>1. Meghji J, Mortimer K, Agusti A, et al., </a:t>
            </a:r>
            <a:r>
              <a:rPr lang="en-AU" sz="1800" b="0" i="1">
                <a:latin typeface="Calibri" panose="020F0502020204030204" pitchFamily="34" charset="0"/>
              </a:rPr>
              <a:t>Improving lung health in low-income and middle-income countries: from challenges to solutions. Lancet, 2021. 397: 928-940.</a:t>
            </a:r>
          </a:p>
          <a:p>
            <a:pPr marR="0"/>
            <a:r>
              <a:rPr lang="en-AU" sz="1800" b="0">
                <a:latin typeface="Calibri" panose="020F0502020204030204" pitchFamily="34" charset="0"/>
              </a:rPr>
              <a:t>2. Mortimer K, Masekela R, Ozoh OB, et al., </a:t>
            </a:r>
            <a:r>
              <a:rPr lang="en-AU" sz="1800" b="0" i="1">
                <a:latin typeface="Calibri" panose="020F0502020204030204" pitchFamily="34" charset="0"/>
              </a:rPr>
              <a:t>The reality of managing asthma in sub-Saharan Africa–Priorities and strategies for improving care. Journal of the Pan African Thoracic Society, 2022. 3: 105-120.</a:t>
            </a:r>
          </a:p>
          <a:p>
            <a:pPr marR="0"/>
            <a:r>
              <a:rPr lang="en-AU" sz="1800" b="0">
                <a:latin typeface="Calibri" panose="020F0502020204030204" pitchFamily="34" charset="0"/>
              </a:rPr>
              <a:t>3. Mortimer K, Reddel HK, Pitrez PM, et al., </a:t>
            </a:r>
            <a:r>
              <a:rPr lang="en-AU" sz="1800" b="0" i="1">
                <a:latin typeface="Calibri" panose="020F0502020204030204" pitchFamily="34" charset="0"/>
              </a:rPr>
              <a:t>Asthma management in low and middle income countries: case for change. Eur. Respir. J., 2022. 60: 2103179.</a:t>
            </a:r>
          </a:p>
          <a:p>
            <a:pPr marR="0"/>
            <a:r>
              <a:rPr lang="en-AU" sz="1800" b="0">
                <a:latin typeface="Calibri" panose="020F0502020204030204" pitchFamily="34" charset="0"/>
              </a:rPr>
              <a:t>4. Stolbrink M, Chinouya MJ, Jayasooriya S, et al., </a:t>
            </a:r>
            <a:r>
              <a:rPr lang="en-AU" sz="1800" b="0" i="1">
                <a:latin typeface="Calibri" panose="020F0502020204030204" pitchFamily="34" charset="0"/>
              </a:rPr>
              <a:t>Improving access to affordable quality-assured inhaled medicines in low- and middle-income countries. Int J Tuberc Lung Dis, 2022. 26: 1023-1032.</a:t>
            </a:r>
          </a:p>
          <a:p>
            <a:endParaRPr lang="en-AU"/>
          </a:p>
        </p:txBody>
      </p:sp>
      <p:sp>
        <p:nvSpPr>
          <p:cNvPr id="4" name="Slide Number Placeholder 3"/>
          <p:cNvSpPr>
            <a:spLocks noGrp="1"/>
          </p:cNvSpPr>
          <p:nvPr>
            <p:ph type="sldNum" sz="quarter" idx="5"/>
          </p:nvPr>
        </p:nvSpPr>
        <p:spPr/>
        <p:txBody>
          <a:bodyPr/>
          <a:lstStyle/>
          <a:p>
            <a:fld id="{FC6FB2A4-7317-754A-B25E-A7A39D509672}" type="slidenum">
              <a:rPr lang="en-US" smtClean="0"/>
              <a:t>37</a:t>
            </a:fld>
            <a:endParaRPr lang="en-US"/>
          </a:p>
        </p:txBody>
      </p:sp>
    </p:spTree>
    <p:extLst>
      <p:ext uri="{BB962C8B-B14F-4D97-AF65-F5344CB8AC3E}">
        <p14:creationId xmlns:p14="http://schemas.microsoft.com/office/powerpoint/2010/main" val="961311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SPEAKERS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dirty="0"/>
              <a:t>The main benefit of using budesonide-salbutamol (ICS-SABA) as a reliever has been seen in Step 3. There is no evidence yet for safety and efficacy of budesonide-salbutamol in Steps 1–2.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dirty="0"/>
              <a:t>Track 2 requires two inhalers. Check inhaler technique carefully if the patient’s maintenance treatment and reliever treatment are in different inhaler devices.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dirty="0"/>
              <a:t>In Step 5, ‘add-on LAMA’ can be combination (triple) or separate inhalers. </a:t>
            </a:r>
          </a:p>
        </p:txBody>
      </p:sp>
      <p:sp>
        <p:nvSpPr>
          <p:cNvPr id="4" name="Slide Number Placeholder 3"/>
          <p:cNvSpPr>
            <a:spLocks noGrp="1"/>
          </p:cNvSpPr>
          <p:nvPr>
            <p:ph type="sldNum" sz="quarter" idx="5"/>
          </p:nvPr>
        </p:nvSpPr>
        <p:spPr/>
        <p:txBody>
          <a:bodyPr/>
          <a:lstStyle/>
          <a:p>
            <a:fld id="{FC6FB2A4-7317-754A-B25E-A7A39D509672}" type="slidenum">
              <a:rPr lang="en-US" smtClean="0"/>
              <a:t>7</a:t>
            </a:fld>
            <a:endParaRPr lang="en-US"/>
          </a:p>
        </p:txBody>
      </p:sp>
    </p:spTree>
    <p:extLst>
      <p:ext uri="{BB962C8B-B14F-4D97-AF65-F5344CB8AC3E}">
        <p14:creationId xmlns:p14="http://schemas.microsoft.com/office/powerpoint/2010/main" val="3486452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SPEAKERS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dirty="0"/>
              <a:t>The main benefit of using budesonide-salbutamol (ICS-SABA) as a reliever has been seen in Step 3. There is no evidence yet for safety and efficacy of budesonide-salbutamol in Steps 1–2.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dirty="0"/>
              <a:t>Track 2 requires two inhalers. Check inhaler technique carefully if the patient’s maintenance treatment and reliever treatment are in different inhaler devices.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dirty="0"/>
              <a:t>In Step 5, ‘add-on LAMA’ can be combination (triple) or separate inhalers. </a:t>
            </a:r>
          </a:p>
        </p:txBody>
      </p:sp>
      <p:sp>
        <p:nvSpPr>
          <p:cNvPr id="4" name="Slide Number Placeholder 3"/>
          <p:cNvSpPr>
            <a:spLocks noGrp="1"/>
          </p:cNvSpPr>
          <p:nvPr>
            <p:ph type="sldNum" sz="quarter" idx="5"/>
          </p:nvPr>
        </p:nvSpPr>
        <p:spPr/>
        <p:txBody>
          <a:bodyPr/>
          <a:lstStyle/>
          <a:p>
            <a:fld id="{FC6FB2A4-7317-754A-B25E-A7A39D509672}" type="slidenum">
              <a:rPr lang="en-US" smtClean="0"/>
              <a:t>8</a:t>
            </a:fld>
            <a:endParaRPr lang="en-US"/>
          </a:p>
        </p:txBody>
      </p:sp>
    </p:spTree>
    <p:extLst>
      <p:ext uri="{BB962C8B-B14F-4D97-AF65-F5344CB8AC3E}">
        <p14:creationId xmlns:p14="http://schemas.microsoft.com/office/powerpoint/2010/main" val="3347444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SPEAKERS: MART was originally called SMART, with the ‘S’ coming from the </a:t>
            </a:r>
            <a:r>
              <a:rPr lang="en-AU" dirty="0" err="1"/>
              <a:t>brandname</a:t>
            </a:r>
            <a:r>
              <a:rPr lang="en-AU" dirty="0"/>
              <a:t> of the medication used in most of the studies. The ‘S’ can also stand for ‘single inhaler’, but this may cause confusion because patients may have two ICS-formoterol inhalers, one at home for their maintenance treatment, and one in their bag/pocket for as-needed doses when they are away from home. </a:t>
            </a:r>
          </a:p>
          <a:p>
            <a:endParaRPr lang="en-US" dirty="0"/>
          </a:p>
        </p:txBody>
      </p:sp>
      <p:sp>
        <p:nvSpPr>
          <p:cNvPr id="4" name="Slide Number Placeholder 3"/>
          <p:cNvSpPr>
            <a:spLocks noGrp="1"/>
          </p:cNvSpPr>
          <p:nvPr>
            <p:ph type="sldNum" sz="quarter" idx="5"/>
          </p:nvPr>
        </p:nvSpPr>
        <p:spPr/>
        <p:txBody>
          <a:bodyPr/>
          <a:lstStyle/>
          <a:p>
            <a:fld id="{FC6FB2A4-7317-754A-B25E-A7A39D509672}" type="slidenum">
              <a:rPr lang="en-US" smtClean="0"/>
              <a:t>10</a:t>
            </a:fld>
            <a:endParaRPr lang="en-US"/>
          </a:p>
        </p:txBody>
      </p:sp>
    </p:spTree>
    <p:extLst>
      <p:ext uri="{BB962C8B-B14F-4D97-AF65-F5344CB8AC3E}">
        <p14:creationId xmlns:p14="http://schemas.microsoft.com/office/powerpoint/2010/main" val="3371429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indent="-342900">
              <a:buAutoNum type="arabicPeriod"/>
            </a:pPr>
            <a:r>
              <a:rPr lang="en-AU" sz="1200" b="0" dirty="0">
                <a:latin typeface="Calibri" panose="020F0502020204030204" pitchFamily="34" charset="0"/>
              </a:rPr>
              <a:t>O'Byrne PM, FitzGerald JM, Bateman ED, et al., </a:t>
            </a:r>
            <a:r>
              <a:rPr lang="en-AU" sz="1200" b="0" i="1" dirty="0">
                <a:latin typeface="Calibri" panose="020F0502020204030204" pitchFamily="34" charset="0"/>
              </a:rPr>
              <a:t>Inhaled combined budesonide-formoterol as needed in mild asthma. N. Engl. J. Med., 2018. 378: 1865-1876.</a:t>
            </a:r>
          </a:p>
          <a:p>
            <a:pPr marL="342900" marR="0" indent="-342900">
              <a:buAutoNum type="arabicPeriod"/>
            </a:pPr>
            <a:r>
              <a:rPr lang="en-AU" sz="1200" b="0" dirty="0">
                <a:latin typeface="Calibri" panose="020F0502020204030204" pitchFamily="34" charset="0"/>
              </a:rPr>
              <a:t>Bateman ED, </a:t>
            </a:r>
            <a:r>
              <a:rPr lang="en-AU" sz="1200" b="0" dirty="0" err="1">
                <a:latin typeface="Calibri" panose="020F0502020204030204" pitchFamily="34" charset="0"/>
              </a:rPr>
              <a:t>Reddel</a:t>
            </a:r>
            <a:r>
              <a:rPr lang="en-AU" sz="1200" b="0" dirty="0">
                <a:latin typeface="Calibri" panose="020F0502020204030204" pitchFamily="34" charset="0"/>
              </a:rPr>
              <a:t> HK, O'Byrne PM, et al., </a:t>
            </a:r>
            <a:r>
              <a:rPr lang="en-AU" sz="1200" b="0" i="1" dirty="0">
                <a:latin typeface="Calibri" panose="020F0502020204030204" pitchFamily="34" charset="0"/>
              </a:rPr>
              <a:t>As-needed budesonide-formoterol versus maintenance budesonide in mild asthma. N. Engl. J. Med., 2018. 378: 1877-1887.</a:t>
            </a:r>
          </a:p>
          <a:p>
            <a:pPr marL="342900" marR="0" indent="-342900">
              <a:buAutoNum type="arabicPeriod"/>
            </a:pPr>
            <a:r>
              <a:rPr lang="en-AU" sz="1200" b="0" dirty="0">
                <a:latin typeface="Calibri" panose="020F0502020204030204" pitchFamily="34" charset="0"/>
              </a:rPr>
              <a:t>Beasley R, Holliday M, </a:t>
            </a:r>
            <a:r>
              <a:rPr lang="en-AU" sz="1200" b="0" dirty="0" err="1">
                <a:latin typeface="Calibri" panose="020F0502020204030204" pitchFamily="34" charset="0"/>
              </a:rPr>
              <a:t>Reddel</a:t>
            </a:r>
            <a:r>
              <a:rPr lang="en-AU" sz="1200" b="0" dirty="0">
                <a:latin typeface="Calibri" panose="020F0502020204030204" pitchFamily="34" charset="0"/>
              </a:rPr>
              <a:t> HK, et al., </a:t>
            </a:r>
            <a:r>
              <a:rPr lang="en-AU" sz="1200" b="0" i="1" dirty="0">
                <a:latin typeface="Calibri" panose="020F0502020204030204" pitchFamily="34" charset="0"/>
              </a:rPr>
              <a:t>Controlled trial of budesonide-formoterol as needed for mild asthma. N. Engl. J. Med., 2019. 380: 2020-2030.</a:t>
            </a:r>
          </a:p>
          <a:p>
            <a:pPr marL="342900" marR="0" indent="-342900">
              <a:buAutoNum type="arabicPeriod"/>
            </a:pPr>
            <a:r>
              <a:rPr lang="en-AU" sz="1200" b="0" dirty="0">
                <a:latin typeface="Calibri" panose="020F0502020204030204" pitchFamily="34" charset="0"/>
              </a:rPr>
              <a:t>Hardy J, Baggott C, </a:t>
            </a:r>
            <a:r>
              <a:rPr lang="en-AU" sz="1200" b="0" dirty="0" err="1">
                <a:latin typeface="Calibri" panose="020F0502020204030204" pitchFamily="34" charset="0"/>
              </a:rPr>
              <a:t>Fingleton</a:t>
            </a:r>
            <a:r>
              <a:rPr lang="en-AU" sz="1200" b="0" dirty="0">
                <a:latin typeface="Calibri" panose="020F0502020204030204" pitchFamily="34" charset="0"/>
              </a:rPr>
              <a:t> J, et al., </a:t>
            </a:r>
            <a:r>
              <a:rPr lang="en-AU" sz="1200" b="0" i="1" dirty="0">
                <a:latin typeface="Calibri" panose="020F0502020204030204" pitchFamily="34" charset="0"/>
              </a:rPr>
              <a:t>Budesonide-formoterol reliever therapy versus maintenance budesonide plus terbutaline reliever therapy in adults with mild to moderate asthma (PRACTICAL): a 52-week, open-label, multicentre, superiority, randomised controlled trial. Lancet, 2019. 394: 919-928</a:t>
            </a:r>
            <a:r>
              <a:rPr lang="en-AU" sz="1200" b="1" i="1" dirty="0">
                <a:latin typeface="Calibri" panose="020F0502020204030204" pitchFamily="34" charset="0"/>
              </a:rPr>
              <a:t>.</a:t>
            </a:r>
          </a:p>
          <a:p>
            <a:pPr marL="342900" marR="0" indent="-342900">
              <a:buAutoNum type="arabicPeriod"/>
            </a:pPr>
            <a:r>
              <a:rPr lang="en-AU" sz="1800" dirty="0">
                <a:latin typeface="Calibri" panose="020F0502020204030204" pitchFamily="34" charset="0"/>
              </a:rPr>
              <a:t>Baggott C, Chan A, </a:t>
            </a:r>
            <a:r>
              <a:rPr lang="en-AU" sz="1800" dirty="0" err="1">
                <a:latin typeface="Calibri" panose="020F0502020204030204" pitchFamily="34" charset="0"/>
              </a:rPr>
              <a:t>Hurford</a:t>
            </a:r>
            <a:r>
              <a:rPr lang="en-AU" sz="1800" dirty="0">
                <a:latin typeface="Calibri" panose="020F0502020204030204" pitchFamily="34" charset="0"/>
              </a:rPr>
              <a:t> S, et al., </a:t>
            </a:r>
            <a:r>
              <a:rPr lang="en-AU" sz="1800" i="1" dirty="0">
                <a:latin typeface="Calibri" panose="020F0502020204030204" pitchFamily="34" charset="0"/>
              </a:rPr>
              <a:t>Patient preferences for asthma management: a qualitative study. BMJ open, 2020. </a:t>
            </a:r>
            <a:r>
              <a:rPr lang="en-AU" sz="1800" b="1" i="1" dirty="0">
                <a:latin typeface="Calibri" panose="020F0502020204030204" pitchFamily="34" charset="0"/>
              </a:rPr>
              <a:t>10: e037491.</a:t>
            </a:r>
          </a:p>
          <a:p>
            <a:pPr marL="342900" marR="0" indent="-342900">
              <a:buAutoNum type="arabicPeriod"/>
            </a:pPr>
            <a:r>
              <a:rPr lang="en-AU" sz="1800" dirty="0">
                <a:latin typeface="Calibri" panose="020F0502020204030204" pitchFamily="34" charset="0"/>
              </a:rPr>
              <a:t>Baggott C, Hansen P, </a:t>
            </a:r>
            <a:r>
              <a:rPr lang="en-AU" sz="1800" dirty="0" err="1">
                <a:latin typeface="Calibri" panose="020F0502020204030204" pitchFamily="34" charset="0"/>
              </a:rPr>
              <a:t>Hancox</a:t>
            </a:r>
            <a:r>
              <a:rPr lang="en-AU" sz="1800" dirty="0">
                <a:latin typeface="Calibri" panose="020F0502020204030204" pitchFamily="34" charset="0"/>
              </a:rPr>
              <a:t> RJ, et al., </a:t>
            </a:r>
            <a:r>
              <a:rPr lang="en-AU" sz="1800" i="1" dirty="0">
                <a:latin typeface="Calibri" panose="020F0502020204030204" pitchFamily="34" charset="0"/>
              </a:rPr>
              <a:t>What matters most to patients when choosing treatment for mild-moderate asthma? Results from a discrete choice experiment. Thorax, 2020. </a:t>
            </a:r>
            <a:r>
              <a:rPr lang="en-AU" sz="1800" b="1" i="1" dirty="0">
                <a:latin typeface="Calibri" panose="020F0502020204030204" pitchFamily="34" charset="0"/>
              </a:rPr>
              <a:t>75: 842-848. </a:t>
            </a:r>
          </a:p>
          <a:p>
            <a:pPr marL="342900" marR="0" indent="-342900">
              <a:buAutoNum type="arabicPeriod"/>
            </a:pPr>
            <a:r>
              <a:rPr lang="en-AU" sz="1800" dirty="0">
                <a:latin typeface="Calibri" panose="020F0502020204030204" pitchFamily="34" charset="0"/>
              </a:rPr>
              <a:t>Foster J, Beasley R, Braithwaite I, et al., </a:t>
            </a:r>
            <a:r>
              <a:rPr lang="en-AU" sz="1800" i="1" dirty="0">
                <a:latin typeface="Calibri" panose="020F0502020204030204" pitchFamily="34" charset="0"/>
              </a:rPr>
              <a:t>Perspectives of mild asthma patients on maintenance versus as-needed preventer treatment regimens: a qualitative study. BMJ open, 2022. </a:t>
            </a:r>
            <a:r>
              <a:rPr lang="en-AU" sz="1800" b="1" i="1" dirty="0">
                <a:latin typeface="Calibri" panose="020F0502020204030204" pitchFamily="34" charset="0"/>
              </a:rPr>
              <a:t>12: e048537. </a:t>
            </a:r>
          </a:p>
          <a:p>
            <a:pPr marL="342900" marR="0" indent="-342900">
              <a:buAutoNum type="arabicPeriod"/>
            </a:pPr>
            <a:r>
              <a:rPr lang="en-AU" sz="1800" dirty="0">
                <a:latin typeface="Calibri" panose="020F0502020204030204" pitchFamily="34" charset="0"/>
              </a:rPr>
              <a:t>Foster JM, Beasley R, Braithwaite I, et al., </a:t>
            </a:r>
            <a:r>
              <a:rPr lang="en-AU" sz="1800" i="1" dirty="0">
                <a:latin typeface="Calibri" panose="020F0502020204030204" pitchFamily="34" charset="0"/>
              </a:rPr>
              <a:t>Patient experiences of as-needed budesonide-formoterol by </a:t>
            </a:r>
            <a:r>
              <a:rPr lang="en-AU" sz="1800" i="1" dirty="0" err="1">
                <a:latin typeface="Calibri" panose="020F0502020204030204" pitchFamily="34" charset="0"/>
              </a:rPr>
              <a:t>Turbuhaler</a:t>
            </a:r>
            <a:r>
              <a:rPr lang="en-AU" sz="1800" i="1" dirty="0">
                <a:latin typeface="Calibri" panose="020F0502020204030204" pitchFamily="34" charset="0"/>
              </a:rPr>
              <a:t>® for treatment of mild asthma; a qualitative study. Respir. Med., 2020. </a:t>
            </a:r>
            <a:r>
              <a:rPr lang="en-AU" sz="1800" b="1" i="1" dirty="0">
                <a:latin typeface="Calibri" panose="020F0502020204030204" pitchFamily="34" charset="0"/>
              </a:rPr>
              <a:t>175: 106154.</a:t>
            </a:r>
          </a:p>
          <a:p>
            <a:pPr marL="342900" marR="0" indent="-342900">
              <a:buAutoNum type="arabicPeriod"/>
            </a:pPr>
            <a:endParaRPr lang="en-AU" sz="1800" b="1" i="1" dirty="0">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FC6FB2A4-7317-754A-B25E-A7A39D509672}" type="slidenum">
              <a:rPr lang="en-US" smtClean="0"/>
              <a:t>12</a:t>
            </a:fld>
            <a:endParaRPr lang="en-US"/>
          </a:p>
        </p:txBody>
      </p:sp>
    </p:spTree>
    <p:extLst>
      <p:ext uri="{BB962C8B-B14F-4D97-AF65-F5344CB8AC3E}">
        <p14:creationId xmlns:p14="http://schemas.microsoft.com/office/powerpoint/2010/main" val="2428596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a:latin typeface="Calibri" panose="020F0502020204030204" pitchFamily="34" charset="0"/>
              </a:rPr>
              <a:t>Crossingham I, Turner S, Ramakrishnan S, et al., </a:t>
            </a:r>
            <a:r>
              <a:rPr lang="en-AU" sz="1800" b="0" i="1">
                <a:latin typeface="Calibri" panose="020F0502020204030204" pitchFamily="34" charset="0"/>
              </a:rPr>
              <a:t>Combination fixed-dose beta agonist and steroid inhaler as required for adults or children with mild asthma. Cochrane Database Syst Rev, 2021. 5: Cd013518.</a:t>
            </a:r>
          </a:p>
          <a:p>
            <a:endParaRPr lang="en-AU"/>
          </a:p>
        </p:txBody>
      </p:sp>
      <p:sp>
        <p:nvSpPr>
          <p:cNvPr id="4" name="Slide Number Placeholder 3"/>
          <p:cNvSpPr>
            <a:spLocks noGrp="1"/>
          </p:cNvSpPr>
          <p:nvPr>
            <p:ph type="sldNum" sz="quarter" idx="5"/>
          </p:nvPr>
        </p:nvSpPr>
        <p:spPr/>
        <p:txBody>
          <a:bodyPr/>
          <a:lstStyle/>
          <a:p>
            <a:fld id="{FC6FB2A4-7317-754A-B25E-A7A39D509672}" type="slidenum">
              <a:rPr lang="en-US" smtClean="0"/>
              <a:t>13</a:t>
            </a:fld>
            <a:endParaRPr lang="en-US"/>
          </a:p>
        </p:txBody>
      </p:sp>
    </p:spTree>
    <p:extLst>
      <p:ext uri="{BB962C8B-B14F-4D97-AF65-F5344CB8AC3E}">
        <p14:creationId xmlns:p14="http://schemas.microsoft.com/office/powerpoint/2010/main" val="2988395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r>
              <a:rPr lang="en-AU" sz="1800" b="0">
                <a:latin typeface="Calibri" panose="020F0502020204030204" pitchFamily="34" charset="0"/>
              </a:rPr>
              <a:t>1. Papi A, Canonica GW, Maestrelli P, et al., </a:t>
            </a:r>
            <a:r>
              <a:rPr lang="en-AU" sz="1800" b="0" i="1">
                <a:latin typeface="Calibri" panose="020F0502020204030204" pitchFamily="34" charset="0"/>
              </a:rPr>
              <a:t>Rescue use of beclomethasone and albuterol in a single inhaler for mild asthma. N. Engl. J. Med., 2007. 356: 2040-52.</a:t>
            </a:r>
          </a:p>
          <a:p>
            <a:pPr marR="0"/>
            <a:r>
              <a:rPr lang="en-AU" sz="1800" b="0">
                <a:latin typeface="Calibri" panose="020F0502020204030204" pitchFamily="34" charset="0"/>
              </a:rPr>
              <a:t>2. Martinez FD, Chinchilli VM, Morgan WJ, et al., </a:t>
            </a:r>
            <a:r>
              <a:rPr lang="en-AU" sz="1800" b="0" i="1">
                <a:latin typeface="Calibri" panose="020F0502020204030204" pitchFamily="34" charset="0"/>
              </a:rPr>
              <a:t>Use of beclomethasone dipropionate as rescue treatment for children with mild persistent asthma (TREXA): a randomised, double-blind, placebo-controlled trial. Lancet, 2011. 377: 650-7.</a:t>
            </a:r>
            <a:endParaRPr lang="en-AU" sz="1800" b="0">
              <a:latin typeface="Calibri" panose="020F0502020204030204" pitchFamily="34" charset="0"/>
            </a:endParaRPr>
          </a:p>
          <a:p>
            <a:pPr marR="0"/>
            <a:r>
              <a:rPr lang="en-AU" sz="1800" b="0">
                <a:latin typeface="Calibri" panose="020F0502020204030204" pitchFamily="34" charset="0"/>
              </a:rPr>
              <a:t>3. Calhoun WJ, Ameredes BT, King TS, et al., </a:t>
            </a:r>
            <a:r>
              <a:rPr lang="en-AU" sz="1800" b="0" i="1">
                <a:latin typeface="Calibri" panose="020F0502020204030204" pitchFamily="34" charset="0"/>
              </a:rPr>
              <a:t>Comparison of physician-, biomarker-, and symptom-based strategies for adjustment of inhaled corticosteroid therapy in adults with asthma: the BASALT randomized controlled trial. JAMA, 2012. 308: 987-97.</a:t>
            </a:r>
          </a:p>
          <a:p>
            <a:pPr marR="0"/>
            <a:r>
              <a:rPr lang="en-AU" sz="1800" b="0">
                <a:latin typeface="Calibri" panose="020F0502020204030204" pitchFamily="34" charset="0"/>
              </a:rPr>
              <a:t>4. Sumino K, Bacharier LB, Taylor J, et al., </a:t>
            </a:r>
            <a:r>
              <a:rPr lang="en-AU" sz="1800" b="0" i="1">
                <a:latin typeface="Calibri" panose="020F0502020204030204" pitchFamily="34" charset="0"/>
              </a:rPr>
              <a:t>A pragmatic trial of symptom-based inhaled corticosteroid use in African-American children with mild asthma. J Allergy Clin Immunol Pract, 2020. 8: 176-185.e2.</a:t>
            </a:r>
          </a:p>
          <a:p>
            <a:endParaRPr lang="en-AU"/>
          </a:p>
        </p:txBody>
      </p:sp>
      <p:sp>
        <p:nvSpPr>
          <p:cNvPr id="4" name="Slide Number Placeholder 3"/>
          <p:cNvSpPr>
            <a:spLocks noGrp="1"/>
          </p:cNvSpPr>
          <p:nvPr>
            <p:ph type="sldNum" sz="quarter" idx="5"/>
          </p:nvPr>
        </p:nvSpPr>
        <p:spPr/>
        <p:txBody>
          <a:bodyPr/>
          <a:lstStyle/>
          <a:p>
            <a:fld id="{FC6FB2A4-7317-754A-B25E-A7A39D509672}" type="slidenum">
              <a:rPr lang="en-US" smtClean="0"/>
              <a:t>14</a:t>
            </a:fld>
            <a:endParaRPr lang="en-US"/>
          </a:p>
        </p:txBody>
      </p:sp>
    </p:spTree>
    <p:extLst>
      <p:ext uri="{BB962C8B-B14F-4D97-AF65-F5344CB8AC3E}">
        <p14:creationId xmlns:p14="http://schemas.microsoft.com/office/powerpoint/2010/main" val="2582750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indent="-342900">
              <a:buAutoNum type="arabicPeriod"/>
            </a:pPr>
            <a:r>
              <a:rPr lang="en-AU" sz="1800" b="0">
                <a:latin typeface="Calibri" panose="020F0502020204030204" pitchFamily="34" charset="0"/>
              </a:rPr>
              <a:t>Sobieraj DM, Weeda ER, Nguyen E, et al., </a:t>
            </a:r>
            <a:r>
              <a:rPr lang="en-AU" sz="1800" b="0" i="1">
                <a:latin typeface="Calibri" panose="020F0502020204030204" pitchFamily="34" charset="0"/>
              </a:rPr>
              <a:t>Association of inhaled corticosteroids and long-acting beta-agonists as controller and quick relief therapy with exacerbations and symptom control in persistent asthma: A systematic review and meta-analysis. JAMA, 2018. 319: 1485-1496.</a:t>
            </a:r>
          </a:p>
          <a:p>
            <a:pPr marL="342900" marR="0" indent="-342900">
              <a:buAutoNum type="arabicPeriod"/>
            </a:pPr>
            <a:r>
              <a:rPr lang="en-AU" sz="1800" b="0">
                <a:latin typeface="Calibri" panose="020F0502020204030204" pitchFamily="34" charset="0"/>
              </a:rPr>
              <a:t>Cates CJ and Karner C, </a:t>
            </a:r>
            <a:r>
              <a:rPr lang="en-AU" sz="1800" b="0" i="1">
                <a:latin typeface="Calibri" panose="020F0502020204030204" pitchFamily="34" charset="0"/>
              </a:rPr>
              <a:t>Combination formoterol and budesonide as maintenance and reliever therapy versus current best practice (including inhaled steroid maintenance), for chronic asthma in adults and children. Cochrane Database Syst Rev, 2013. 4: CD007313.</a:t>
            </a:r>
          </a:p>
          <a:p>
            <a:pPr marL="342900" marR="0" indent="-342900">
              <a:buAutoNum type="arabicPeriod"/>
            </a:pPr>
            <a:r>
              <a:rPr lang="en-AU" sz="1800" b="0">
                <a:latin typeface="Calibri" panose="020F0502020204030204" pitchFamily="34" charset="0"/>
              </a:rPr>
              <a:t>Rabe KF, Atienza T, Magyar P, et al., </a:t>
            </a:r>
            <a:r>
              <a:rPr lang="en-AU" sz="1800" b="0" i="1">
                <a:latin typeface="Calibri" panose="020F0502020204030204" pitchFamily="34" charset="0"/>
              </a:rPr>
              <a:t>Effect of budesonide in combination with formoterol for reliever therapy in asthma exacerbations: a randomised controlled, double-blind study. Lancet, 2006. 368: 744-53.</a:t>
            </a:r>
          </a:p>
          <a:p>
            <a:pPr marR="0"/>
            <a:endParaRPr lang="en-AU" sz="1800" b="0" i="1">
              <a:latin typeface="Calibri" panose="020F0502020204030204" pitchFamily="34" charset="0"/>
            </a:endParaRPr>
          </a:p>
          <a:p>
            <a:endParaRPr lang="en-AU"/>
          </a:p>
        </p:txBody>
      </p:sp>
      <p:sp>
        <p:nvSpPr>
          <p:cNvPr id="4" name="Slide Number Placeholder 3"/>
          <p:cNvSpPr>
            <a:spLocks noGrp="1"/>
          </p:cNvSpPr>
          <p:nvPr>
            <p:ph type="sldNum" sz="quarter" idx="5"/>
          </p:nvPr>
        </p:nvSpPr>
        <p:spPr/>
        <p:txBody>
          <a:bodyPr/>
          <a:lstStyle/>
          <a:p>
            <a:fld id="{FC6FB2A4-7317-754A-B25E-A7A39D509672}" type="slidenum">
              <a:rPr lang="en-US" smtClean="0"/>
              <a:t>16</a:t>
            </a:fld>
            <a:endParaRPr lang="en-US"/>
          </a:p>
        </p:txBody>
      </p:sp>
    </p:spTree>
    <p:extLst>
      <p:ext uri="{BB962C8B-B14F-4D97-AF65-F5344CB8AC3E}">
        <p14:creationId xmlns:p14="http://schemas.microsoft.com/office/powerpoint/2010/main" val="2558719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CEC57-0061-E43B-8679-76ED2BBFC6E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7D030E-E213-9837-33B1-66108DEA0B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08E1CD-9F26-F675-2590-10D6376051AC}"/>
              </a:ext>
            </a:extLst>
          </p:cNvPr>
          <p:cNvSpPr>
            <a:spLocks noGrp="1"/>
          </p:cNvSpPr>
          <p:nvPr>
            <p:ph type="dt" sz="half" idx="10"/>
          </p:nvPr>
        </p:nvSpPr>
        <p:spPr/>
        <p:txBody>
          <a:bodyPr/>
          <a:lstStyle/>
          <a:p>
            <a:fld id="{2CE627B2-CA68-204B-BF5D-FAE8ABD810F5}" type="datetimeFigureOut">
              <a:rPr lang="en-US" smtClean="0"/>
              <a:t>8/15/23</a:t>
            </a:fld>
            <a:endParaRPr lang="en-US"/>
          </a:p>
        </p:txBody>
      </p:sp>
      <p:sp>
        <p:nvSpPr>
          <p:cNvPr id="5" name="Footer Placeholder 4">
            <a:extLst>
              <a:ext uri="{FF2B5EF4-FFF2-40B4-BE49-F238E27FC236}">
                <a16:creationId xmlns:a16="http://schemas.microsoft.com/office/drawing/2014/main" id="{07F1E2E7-16D9-F068-EFDE-64DAF0379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12A6-5E27-E704-64F9-2B0A880BB5DA}"/>
              </a:ext>
            </a:extLst>
          </p:cNvPr>
          <p:cNvSpPr>
            <a:spLocks noGrp="1"/>
          </p:cNvSpPr>
          <p:nvPr>
            <p:ph type="sldNum" sz="quarter" idx="12"/>
          </p:nvPr>
        </p:nvSpPr>
        <p:spPr/>
        <p:txBody>
          <a:bodyPr/>
          <a:lstStyle/>
          <a:p>
            <a:fld id="{9C875379-C021-C742-89E3-AD4D6DCFC697}" type="slidenum">
              <a:rPr lang="en-US" smtClean="0"/>
              <a:t>‹#›</a:t>
            </a:fld>
            <a:endParaRPr lang="en-US"/>
          </a:p>
        </p:txBody>
      </p:sp>
    </p:spTree>
    <p:extLst>
      <p:ext uri="{BB962C8B-B14F-4D97-AF65-F5344CB8AC3E}">
        <p14:creationId xmlns:p14="http://schemas.microsoft.com/office/powerpoint/2010/main" val="892410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6B9E1-E662-B373-2A41-29F4904168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28CDD9-C350-1518-06B6-EF873671B1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B8B53B-3892-E76E-B9B1-968BDCB0EB0F}"/>
              </a:ext>
            </a:extLst>
          </p:cNvPr>
          <p:cNvSpPr>
            <a:spLocks noGrp="1"/>
          </p:cNvSpPr>
          <p:nvPr>
            <p:ph type="dt" sz="half" idx="10"/>
          </p:nvPr>
        </p:nvSpPr>
        <p:spPr/>
        <p:txBody>
          <a:bodyPr/>
          <a:lstStyle/>
          <a:p>
            <a:fld id="{2CE627B2-CA68-204B-BF5D-FAE8ABD810F5}" type="datetimeFigureOut">
              <a:rPr lang="en-US" smtClean="0"/>
              <a:t>8/15/23</a:t>
            </a:fld>
            <a:endParaRPr lang="en-US"/>
          </a:p>
        </p:txBody>
      </p:sp>
      <p:sp>
        <p:nvSpPr>
          <p:cNvPr id="5" name="Footer Placeholder 4">
            <a:extLst>
              <a:ext uri="{FF2B5EF4-FFF2-40B4-BE49-F238E27FC236}">
                <a16:creationId xmlns:a16="http://schemas.microsoft.com/office/drawing/2014/main" id="{48593938-7314-1176-9968-201D6717FB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0BB925-5C96-1BFC-A155-2E88BB8D19D9}"/>
              </a:ext>
            </a:extLst>
          </p:cNvPr>
          <p:cNvSpPr>
            <a:spLocks noGrp="1"/>
          </p:cNvSpPr>
          <p:nvPr>
            <p:ph type="sldNum" sz="quarter" idx="12"/>
          </p:nvPr>
        </p:nvSpPr>
        <p:spPr/>
        <p:txBody>
          <a:bodyPr/>
          <a:lstStyle/>
          <a:p>
            <a:fld id="{9C875379-C021-C742-89E3-AD4D6DCFC697}" type="slidenum">
              <a:rPr lang="en-US" smtClean="0"/>
              <a:t>‹#›</a:t>
            </a:fld>
            <a:endParaRPr lang="en-US"/>
          </a:p>
        </p:txBody>
      </p:sp>
    </p:spTree>
    <p:extLst>
      <p:ext uri="{BB962C8B-B14F-4D97-AF65-F5344CB8AC3E}">
        <p14:creationId xmlns:p14="http://schemas.microsoft.com/office/powerpoint/2010/main" val="987930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31A98E-7C8C-DED2-C549-95F2E5BE26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6C7B8B-0F64-CD22-7EFD-C5FBC66C27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ACFAB7-B060-86BA-C5BC-57562939AD27}"/>
              </a:ext>
            </a:extLst>
          </p:cNvPr>
          <p:cNvSpPr>
            <a:spLocks noGrp="1"/>
          </p:cNvSpPr>
          <p:nvPr>
            <p:ph type="dt" sz="half" idx="10"/>
          </p:nvPr>
        </p:nvSpPr>
        <p:spPr/>
        <p:txBody>
          <a:bodyPr/>
          <a:lstStyle/>
          <a:p>
            <a:fld id="{2CE627B2-CA68-204B-BF5D-FAE8ABD810F5}" type="datetimeFigureOut">
              <a:rPr lang="en-US" smtClean="0"/>
              <a:t>8/15/23</a:t>
            </a:fld>
            <a:endParaRPr lang="en-US"/>
          </a:p>
        </p:txBody>
      </p:sp>
      <p:sp>
        <p:nvSpPr>
          <p:cNvPr id="5" name="Footer Placeholder 4">
            <a:extLst>
              <a:ext uri="{FF2B5EF4-FFF2-40B4-BE49-F238E27FC236}">
                <a16:creationId xmlns:a16="http://schemas.microsoft.com/office/drawing/2014/main" id="{3D60A0D6-28BB-77C9-A4FA-789A8198DE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598B2A-9B10-9038-75F6-A228A9BD9064}"/>
              </a:ext>
            </a:extLst>
          </p:cNvPr>
          <p:cNvSpPr>
            <a:spLocks noGrp="1"/>
          </p:cNvSpPr>
          <p:nvPr>
            <p:ph type="sldNum" sz="quarter" idx="12"/>
          </p:nvPr>
        </p:nvSpPr>
        <p:spPr/>
        <p:txBody>
          <a:bodyPr/>
          <a:lstStyle/>
          <a:p>
            <a:fld id="{9C875379-C021-C742-89E3-AD4D6DCFC697}" type="slidenum">
              <a:rPr lang="en-US" smtClean="0"/>
              <a:t>‹#›</a:t>
            </a:fld>
            <a:endParaRPr lang="en-US"/>
          </a:p>
        </p:txBody>
      </p:sp>
    </p:spTree>
    <p:extLst>
      <p:ext uri="{BB962C8B-B14F-4D97-AF65-F5344CB8AC3E}">
        <p14:creationId xmlns:p14="http://schemas.microsoft.com/office/powerpoint/2010/main" val="125213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33DD5-EE7D-C0F1-3A44-4599C970BA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D6200B-883D-4A88-3023-F62D652EF96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96F9EB-72AB-F27D-73DE-B2D9C290BC52}"/>
              </a:ext>
            </a:extLst>
          </p:cNvPr>
          <p:cNvSpPr>
            <a:spLocks noGrp="1"/>
          </p:cNvSpPr>
          <p:nvPr>
            <p:ph type="dt" sz="half" idx="10"/>
          </p:nvPr>
        </p:nvSpPr>
        <p:spPr/>
        <p:txBody>
          <a:bodyPr/>
          <a:lstStyle/>
          <a:p>
            <a:fld id="{2CE627B2-CA68-204B-BF5D-FAE8ABD810F5}" type="datetimeFigureOut">
              <a:rPr lang="en-US" smtClean="0"/>
              <a:t>8/15/23</a:t>
            </a:fld>
            <a:endParaRPr lang="en-US"/>
          </a:p>
        </p:txBody>
      </p:sp>
      <p:sp>
        <p:nvSpPr>
          <p:cNvPr id="5" name="Footer Placeholder 4">
            <a:extLst>
              <a:ext uri="{FF2B5EF4-FFF2-40B4-BE49-F238E27FC236}">
                <a16:creationId xmlns:a16="http://schemas.microsoft.com/office/drawing/2014/main" id="{53189A0C-7E26-6F44-609F-194543C122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136210-F79B-ADFA-EE5D-A34A0194CF83}"/>
              </a:ext>
            </a:extLst>
          </p:cNvPr>
          <p:cNvSpPr>
            <a:spLocks noGrp="1"/>
          </p:cNvSpPr>
          <p:nvPr>
            <p:ph type="sldNum" sz="quarter" idx="12"/>
          </p:nvPr>
        </p:nvSpPr>
        <p:spPr/>
        <p:txBody>
          <a:bodyPr/>
          <a:lstStyle/>
          <a:p>
            <a:fld id="{9C875379-C021-C742-89E3-AD4D6DCFC697}" type="slidenum">
              <a:rPr lang="en-US" smtClean="0"/>
              <a:t>‹#›</a:t>
            </a:fld>
            <a:endParaRPr lang="en-US"/>
          </a:p>
        </p:txBody>
      </p:sp>
    </p:spTree>
    <p:extLst>
      <p:ext uri="{BB962C8B-B14F-4D97-AF65-F5344CB8AC3E}">
        <p14:creationId xmlns:p14="http://schemas.microsoft.com/office/powerpoint/2010/main" val="3296143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A9B4F-564C-1E34-3771-C1137E00EC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368C0C-37A1-1AA3-C78C-11917BEC3D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4C2636-4770-3082-CDD0-6B1F2F100C9E}"/>
              </a:ext>
            </a:extLst>
          </p:cNvPr>
          <p:cNvSpPr>
            <a:spLocks noGrp="1"/>
          </p:cNvSpPr>
          <p:nvPr>
            <p:ph type="dt" sz="half" idx="10"/>
          </p:nvPr>
        </p:nvSpPr>
        <p:spPr/>
        <p:txBody>
          <a:bodyPr/>
          <a:lstStyle/>
          <a:p>
            <a:fld id="{2CE627B2-CA68-204B-BF5D-FAE8ABD810F5}" type="datetimeFigureOut">
              <a:rPr lang="en-US" smtClean="0"/>
              <a:t>8/15/23</a:t>
            </a:fld>
            <a:endParaRPr lang="en-US"/>
          </a:p>
        </p:txBody>
      </p:sp>
      <p:sp>
        <p:nvSpPr>
          <p:cNvPr id="5" name="Footer Placeholder 4">
            <a:extLst>
              <a:ext uri="{FF2B5EF4-FFF2-40B4-BE49-F238E27FC236}">
                <a16:creationId xmlns:a16="http://schemas.microsoft.com/office/drawing/2014/main" id="{69B71C24-F125-1319-EE7F-80B32EC219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A5790E-2308-E349-E2A5-31920707A1D7}"/>
              </a:ext>
            </a:extLst>
          </p:cNvPr>
          <p:cNvSpPr>
            <a:spLocks noGrp="1"/>
          </p:cNvSpPr>
          <p:nvPr>
            <p:ph type="sldNum" sz="quarter" idx="12"/>
          </p:nvPr>
        </p:nvSpPr>
        <p:spPr/>
        <p:txBody>
          <a:bodyPr/>
          <a:lstStyle/>
          <a:p>
            <a:fld id="{9C875379-C021-C742-89E3-AD4D6DCFC697}" type="slidenum">
              <a:rPr lang="en-US" smtClean="0"/>
              <a:t>‹#›</a:t>
            </a:fld>
            <a:endParaRPr lang="en-US"/>
          </a:p>
        </p:txBody>
      </p:sp>
    </p:spTree>
    <p:extLst>
      <p:ext uri="{BB962C8B-B14F-4D97-AF65-F5344CB8AC3E}">
        <p14:creationId xmlns:p14="http://schemas.microsoft.com/office/powerpoint/2010/main" val="2887803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A35E3-548F-2762-1BB5-DF63CAC63D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F6F26C-570E-997F-9250-B768D6CF68C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999988-D827-0687-9FAE-4E949A6AFF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7C3F7B-53C5-9FD9-3F37-0FCDB33A93D7}"/>
              </a:ext>
            </a:extLst>
          </p:cNvPr>
          <p:cNvSpPr>
            <a:spLocks noGrp="1"/>
          </p:cNvSpPr>
          <p:nvPr>
            <p:ph type="dt" sz="half" idx="10"/>
          </p:nvPr>
        </p:nvSpPr>
        <p:spPr/>
        <p:txBody>
          <a:bodyPr/>
          <a:lstStyle/>
          <a:p>
            <a:fld id="{2CE627B2-CA68-204B-BF5D-FAE8ABD810F5}" type="datetimeFigureOut">
              <a:rPr lang="en-US" smtClean="0"/>
              <a:t>8/15/23</a:t>
            </a:fld>
            <a:endParaRPr lang="en-US"/>
          </a:p>
        </p:txBody>
      </p:sp>
      <p:sp>
        <p:nvSpPr>
          <p:cNvPr id="6" name="Footer Placeholder 5">
            <a:extLst>
              <a:ext uri="{FF2B5EF4-FFF2-40B4-BE49-F238E27FC236}">
                <a16:creationId xmlns:a16="http://schemas.microsoft.com/office/drawing/2014/main" id="{979C62D2-A3B9-9A9F-7E6E-467837D1DD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6FEAF1-40F1-F5DD-5987-D360C008F1C0}"/>
              </a:ext>
            </a:extLst>
          </p:cNvPr>
          <p:cNvSpPr>
            <a:spLocks noGrp="1"/>
          </p:cNvSpPr>
          <p:nvPr>
            <p:ph type="sldNum" sz="quarter" idx="12"/>
          </p:nvPr>
        </p:nvSpPr>
        <p:spPr/>
        <p:txBody>
          <a:bodyPr/>
          <a:lstStyle/>
          <a:p>
            <a:fld id="{9C875379-C021-C742-89E3-AD4D6DCFC697}" type="slidenum">
              <a:rPr lang="en-US" smtClean="0"/>
              <a:t>‹#›</a:t>
            </a:fld>
            <a:endParaRPr lang="en-US"/>
          </a:p>
        </p:txBody>
      </p:sp>
    </p:spTree>
    <p:extLst>
      <p:ext uri="{BB962C8B-B14F-4D97-AF65-F5344CB8AC3E}">
        <p14:creationId xmlns:p14="http://schemas.microsoft.com/office/powerpoint/2010/main" val="20149473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60A53-235A-597E-BFA4-6A247793C17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4D23BD-F48F-2033-B120-11E54F15A4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A7CB55-3FF2-5A07-0115-553FEE4DB7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6E31AC-2A4E-A889-098D-F26294E454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85D05C-1A00-3A74-0913-32B0ECDE12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DB024E-DA87-8815-ECC0-C2F8241E23F2}"/>
              </a:ext>
            </a:extLst>
          </p:cNvPr>
          <p:cNvSpPr>
            <a:spLocks noGrp="1"/>
          </p:cNvSpPr>
          <p:nvPr>
            <p:ph type="dt" sz="half" idx="10"/>
          </p:nvPr>
        </p:nvSpPr>
        <p:spPr/>
        <p:txBody>
          <a:bodyPr/>
          <a:lstStyle/>
          <a:p>
            <a:fld id="{2CE627B2-CA68-204B-BF5D-FAE8ABD810F5}" type="datetimeFigureOut">
              <a:rPr lang="en-US" smtClean="0"/>
              <a:t>8/15/23</a:t>
            </a:fld>
            <a:endParaRPr lang="en-US"/>
          </a:p>
        </p:txBody>
      </p:sp>
      <p:sp>
        <p:nvSpPr>
          <p:cNvPr id="8" name="Footer Placeholder 7">
            <a:extLst>
              <a:ext uri="{FF2B5EF4-FFF2-40B4-BE49-F238E27FC236}">
                <a16:creationId xmlns:a16="http://schemas.microsoft.com/office/drawing/2014/main" id="{0DF861AE-3A9E-9E49-56C9-8F82261F84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9FE7D4-5771-A207-00B5-D019911CA983}"/>
              </a:ext>
            </a:extLst>
          </p:cNvPr>
          <p:cNvSpPr>
            <a:spLocks noGrp="1"/>
          </p:cNvSpPr>
          <p:nvPr>
            <p:ph type="sldNum" sz="quarter" idx="12"/>
          </p:nvPr>
        </p:nvSpPr>
        <p:spPr/>
        <p:txBody>
          <a:bodyPr/>
          <a:lstStyle/>
          <a:p>
            <a:fld id="{9C875379-C021-C742-89E3-AD4D6DCFC697}" type="slidenum">
              <a:rPr lang="en-US" smtClean="0"/>
              <a:t>‹#›</a:t>
            </a:fld>
            <a:endParaRPr lang="en-US"/>
          </a:p>
        </p:txBody>
      </p:sp>
    </p:spTree>
    <p:extLst>
      <p:ext uri="{BB962C8B-B14F-4D97-AF65-F5344CB8AC3E}">
        <p14:creationId xmlns:p14="http://schemas.microsoft.com/office/powerpoint/2010/main" val="26614915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C2F51-DC6F-7CA4-6748-8B872A1238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9D45C1-C430-5D5D-D39A-E9B48B0B1DB4}"/>
              </a:ext>
            </a:extLst>
          </p:cNvPr>
          <p:cNvSpPr>
            <a:spLocks noGrp="1"/>
          </p:cNvSpPr>
          <p:nvPr>
            <p:ph type="dt" sz="half" idx="10"/>
          </p:nvPr>
        </p:nvSpPr>
        <p:spPr/>
        <p:txBody>
          <a:bodyPr/>
          <a:lstStyle/>
          <a:p>
            <a:fld id="{2CE627B2-CA68-204B-BF5D-FAE8ABD810F5}" type="datetimeFigureOut">
              <a:rPr lang="en-US" smtClean="0"/>
              <a:t>8/15/23</a:t>
            </a:fld>
            <a:endParaRPr lang="en-US"/>
          </a:p>
        </p:txBody>
      </p:sp>
      <p:sp>
        <p:nvSpPr>
          <p:cNvPr id="4" name="Footer Placeholder 3">
            <a:extLst>
              <a:ext uri="{FF2B5EF4-FFF2-40B4-BE49-F238E27FC236}">
                <a16:creationId xmlns:a16="http://schemas.microsoft.com/office/drawing/2014/main" id="{57A19813-422E-9658-C820-8A2A5734A9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FCB39B-497A-AFB0-D5A6-8188DD8F921A}"/>
              </a:ext>
            </a:extLst>
          </p:cNvPr>
          <p:cNvSpPr>
            <a:spLocks noGrp="1"/>
          </p:cNvSpPr>
          <p:nvPr>
            <p:ph type="sldNum" sz="quarter" idx="12"/>
          </p:nvPr>
        </p:nvSpPr>
        <p:spPr/>
        <p:txBody>
          <a:bodyPr/>
          <a:lstStyle/>
          <a:p>
            <a:fld id="{9C875379-C021-C742-89E3-AD4D6DCFC697}" type="slidenum">
              <a:rPr lang="en-US" smtClean="0"/>
              <a:t>‹#›</a:t>
            </a:fld>
            <a:endParaRPr lang="en-US"/>
          </a:p>
        </p:txBody>
      </p:sp>
    </p:spTree>
    <p:extLst>
      <p:ext uri="{BB962C8B-B14F-4D97-AF65-F5344CB8AC3E}">
        <p14:creationId xmlns:p14="http://schemas.microsoft.com/office/powerpoint/2010/main" val="918148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177BA6-27EC-8A0B-7DDF-FA75C25F03B4}"/>
              </a:ext>
            </a:extLst>
          </p:cNvPr>
          <p:cNvSpPr>
            <a:spLocks noGrp="1"/>
          </p:cNvSpPr>
          <p:nvPr>
            <p:ph type="dt" sz="half" idx="10"/>
          </p:nvPr>
        </p:nvSpPr>
        <p:spPr/>
        <p:txBody>
          <a:bodyPr/>
          <a:lstStyle/>
          <a:p>
            <a:fld id="{2CE627B2-CA68-204B-BF5D-FAE8ABD810F5}" type="datetimeFigureOut">
              <a:rPr lang="en-US" smtClean="0"/>
              <a:t>8/15/23</a:t>
            </a:fld>
            <a:endParaRPr lang="en-US"/>
          </a:p>
        </p:txBody>
      </p:sp>
      <p:sp>
        <p:nvSpPr>
          <p:cNvPr id="3" name="Footer Placeholder 2">
            <a:extLst>
              <a:ext uri="{FF2B5EF4-FFF2-40B4-BE49-F238E27FC236}">
                <a16:creationId xmlns:a16="http://schemas.microsoft.com/office/drawing/2014/main" id="{1BC471D8-12BE-BDD3-B617-D91747D31D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3CCF4E-F1E1-0ED7-9623-202EC5B77C89}"/>
              </a:ext>
            </a:extLst>
          </p:cNvPr>
          <p:cNvSpPr>
            <a:spLocks noGrp="1"/>
          </p:cNvSpPr>
          <p:nvPr>
            <p:ph type="sldNum" sz="quarter" idx="12"/>
          </p:nvPr>
        </p:nvSpPr>
        <p:spPr/>
        <p:txBody>
          <a:bodyPr/>
          <a:lstStyle/>
          <a:p>
            <a:fld id="{9C875379-C021-C742-89E3-AD4D6DCFC697}" type="slidenum">
              <a:rPr lang="en-US" smtClean="0"/>
              <a:t>‹#›</a:t>
            </a:fld>
            <a:endParaRPr lang="en-US"/>
          </a:p>
        </p:txBody>
      </p:sp>
    </p:spTree>
    <p:extLst>
      <p:ext uri="{BB962C8B-B14F-4D97-AF65-F5344CB8AC3E}">
        <p14:creationId xmlns:p14="http://schemas.microsoft.com/office/powerpoint/2010/main" val="1951154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5A622-B7D9-5900-4E1C-0A45A549F9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10B100-D8AF-A328-3221-18FCAF2516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2C66C2-9B59-78E4-B0FD-4315EF5AAC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6A3A56-CA1A-7EE6-2929-2D07AAD9C681}"/>
              </a:ext>
            </a:extLst>
          </p:cNvPr>
          <p:cNvSpPr>
            <a:spLocks noGrp="1"/>
          </p:cNvSpPr>
          <p:nvPr>
            <p:ph type="dt" sz="half" idx="10"/>
          </p:nvPr>
        </p:nvSpPr>
        <p:spPr/>
        <p:txBody>
          <a:bodyPr/>
          <a:lstStyle/>
          <a:p>
            <a:fld id="{2CE627B2-CA68-204B-BF5D-FAE8ABD810F5}" type="datetimeFigureOut">
              <a:rPr lang="en-US" smtClean="0"/>
              <a:t>8/15/23</a:t>
            </a:fld>
            <a:endParaRPr lang="en-US"/>
          </a:p>
        </p:txBody>
      </p:sp>
      <p:sp>
        <p:nvSpPr>
          <p:cNvPr id="6" name="Footer Placeholder 5">
            <a:extLst>
              <a:ext uri="{FF2B5EF4-FFF2-40B4-BE49-F238E27FC236}">
                <a16:creationId xmlns:a16="http://schemas.microsoft.com/office/drawing/2014/main" id="{9D389229-F9C6-F574-9BC5-D330728C2A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0A8FC5-1D88-CF9B-2E6D-0BE9546EEEDC}"/>
              </a:ext>
            </a:extLst>
          </p:cNvPr>
          <p:cNvSpPr>
            <a:spLocks noGrp="1"/>
          </p:cNvSpPr>
          <p:nvPr>
            <p:ph type="sldNum" sz="quarter" idx="12"/>
          </p:nvPr>
        </p:nvSpPr>
        <p:spPr/>
        <p:txBody>
          <a:bodyPr/>
          <a:lstStyle/>
          <a:p>
            <a:fld id="{9C875379-C021-C742-89E3-AD4D6DCFC697}" type="slidenum">
              <a:rPr lang="en-US" smtClean="0"/>
              <a:t>‹#›</a:t>
            </a:fld>
            <a:endParaRPr lang="en-US"/>
          </a:p>
        </p:txBody>
      </p:sp>
    </p:spTree>
    <p:extLst>
      <p:ext uri="{BB962C8B-B14F-4D97-AF65-F5344CB8AC3E}">
        <p14:creationId xmlns:p14="http://schemas.microsoft.com/office/powerpoint/2010/main" val="2557256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AD0C4-A18D-2D91-0BBA-DE130636ED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4262C5-85FB-BCC4-276B-51DCCBF839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6D0A37A-EE1B-FFD7-02C7-D6E288AACF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DEBD27-83DF-081A-1518-E84862E00CC8}"/>
              </a:ext>
            </a:extLst>
          </p:cNvPr>
          <p:cNvSpPr>
            <a:spLocks noGrp="1"/>
          </p:cNvSpPr>
          <p:nvPr>
            <p:ph type="dt" sz="half" idx="10"/>
          </p:nvPr>
        </p:nvSpPr>
        <p:spPr/>
        <p:txBody>
          <a:bodyPr/>
          <a:lstStyle/>
          <a:p>
            <a:fld id="{2CE627B2-CA68-204B-BF5D-FAE8ABD810F5}" type="datetimeFigureOut">
              <a:rPr lang="en-US" smtClean="0"/>
              <a:t>8/15/23</a:t>
            </a:fld>
            <a:endParaRPr lang="en-US"/>
          </a:p>
        </p:txBody>
      </p:sp>
      <p:sp>
        <p:nvSpPr>
          <p:cNvPr id="6" name="Footer Placeholder 5">
            <a:extLst>
              <a:ext uri="{FF2B5EF4-FFF2-40B4-BE49-F238E27FC236}">
                <a16:creationId xmlns:a16="http://schemas.microsoft.com/office/drawing/2014/main" id="{C4A46F9F-D142-EE26-EA48-D4499C935B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3443D-0301-0817-8BE8-C0DAB89F6253}"/>
              </a:ext>
            </a:extLst>
          </p:cNvPr>
          <p:cNvSpPr>
            <a:spLocks noGrp="1"/>
          </p:cNvSpPr>
          <p:nvPr>
            <p:ph type="sldNum" sz="quarter" idx="12"/>
          </p:nvPr>
        </p:nvSpPr>
        <p:spPr/>
        <p:txBody>
          <a:bodyPr/>
          <a:lstStyle/>
          <a:p>
            <a:fld id="{9C875379-C021-C742-89E3-AD4D6DCFC697}" type="slidenum">
              <a:rPr lang="en-US" smtClean="0"/>
              <a:t>‹#›</a:t>
            </a:fld>
            <a:endParaRPr lang="en-US"/>
          </a:p>
        </p:txBody>
      </p:sp>
    </p:spTree>
    <p:extLst>
      <p:ext uri="{BB962C8B-B14F-4D97-AF65-F5344CB8AC3E}">
        <p14:creationId xmlns:p14="http://schemas.microsoft.com/office/powerpoint/2010/main" val="2242261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483A39-01D2-A2F2-15C1-D76AFC000D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02DE86-1089-7F34-6401-CD4D9CAEF5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A56B96-02E6-1BA3-7B9D-D524D7E7F2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E627B2-CA68-204B-BF5D-FAE8ABD810F5}" type="datetimeFigureOut">
              <a:rPr lang="en-US" smtClean="0"/>
              <a:t>8/15/23</a:t>
            </a:fld>
            <a:endParaRPr lang="en-US"/>
          </a:p>
        </p:txBody>
      </p:sp>
      <p:sp>
        <p:nvSpPr>
          <p:cNvPr id="5" name="Footer Placeholder 4">
            <a:extLst>
              <a:ext uri="{FF2B5EF4-FFF2-40B4-BE49-F238E27FC236}">
                <a16:creationId xmlns:a16="http://schemas.microsoft.com/office/drawing/2014/main" id="{806ACBF1-3A5E-CE04-3B4A-84C90DCDC2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DEE33C-7A8E-8EAE-BFE2-287F6596D1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875379-C021-C742-89E3-AD4D6DCFC697}" type="slidenum">
              <a:rPr lang="en-US" smtClean="0"/>
              <a:t>‹#›</a:t>
            </a:fld>
            <a:endParaRPr lang="en-US"/>
          </a:p>
        </p:txBody>
      </p:sp>
    </p:spTree>
    <p:extLst>
      <p:ext uri="{BB962C8B-B14F-4D97-AF65-F5344CB8AC3E}">
        <p14:creationId xmlns:p14="http://schemas.microsoft.com/office/powerpoint/2010/main" val="11104060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63D8CC-0CD0-9004-E6A6-CF59D107488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05517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263EA0-A4B1-CFD2-94CD-FF2AB8B64E7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05332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209F53-2B31-909B-E344-C1F3B91BFD9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1960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148E3F-20E2-2FC6-300D-E708930667A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284697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5CB61E4-705D-DAAE-8094-6C1B8F44100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4325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141711-F99D-F0BF-5154-94814D8AEA1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16146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6474C3-42AE-269E-AA78-A8ACED910FC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47087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B4F546-6A86-9489-BCE4-8CDC7473D66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1841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D68EAB-AF23-7CD3-DAAE-7FA8B084E6D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87754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74CFB6-8529-AEBE-07D3-A5A7BD91309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54102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7DDEDD-7DE5-D710-A498-F6733BAC7B5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32741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CE2528-347B-B00F-E490-70293AFD446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68552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2805AE6-CBA6-6BC6-2040-D6EA1FF5269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627339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0876F35-FF2F-C8A3-3E83-BD01B6CA518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30028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EF859F-FE76-C040-28B7-0D73344E063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15173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5856B4-E66E-36A0-4A2D-F525774D573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30896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1E7EAB-C356-0688-B3A3-20619063767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236809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AA439B-76DE-6E26-2B6C-AD746D753CB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543966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CAD324-39F0-3B4C-6261-8CA2CA5D097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730544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998267-1F8E-D1C0-EE27-F31EBBBC6C3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5739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F7D4D6-F60B-4055-7298-F56C30E6905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87137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9A6961-4406-90C8-9E58-46CBFDD28AE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903957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9907C2-D979-6110-9492-E6B32C4EDAB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28628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224127-5324-9F39-7631-0ED9A9F9801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748278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E73524C-B1F9-C385-028D-6C6AA160FF9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812277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BFA0DA-FBF0-E8E6-C22D-75B2D6A1B96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92190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2AF2567-3B89-BCBB-D387-FDEFDF75F18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26763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F80D86-FA8B-FB65-52C9-6CB32A9B1EF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609181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EE9DD2-2D5E-5300-375B-2593D34CA2E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472092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F76C6D-25AA-91C6-FECF-B86370E39D8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134659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9D144C-367A-6E26-99A8-5F43AB0ADA9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496110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41DF35-56BF-4F38-C06D-47E17A497E1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003034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D075DC1-2DC2-3789-F4C4-0028467A2AE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59901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874D70-FB23-98BD-DCC9-1985DD4D808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13177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2AB730-3309-64B6-64C6-8F78C37F626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72133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3FD70C-BFA4-D75A-88F2-AD9999DADB7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80691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A5AB518-7EF1-9D7E-EE1C-B9D9F15229B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893206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082B31-9726-4E4C-758C-3DD24D8CB16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93243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2770</Words>
  <Application>Microsoft Macintosh PowerPoint</Application>
  <PresentationFormat>Widescreen</PresentationFormat>
  <Paragraphs>105</Paragraphs>
  <Slides>38</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 Rurey</dc:creator>
  <cp:lastModifiedBy>Kristi Rurey</cp:lastModifiedBy>
  <cp:revision>13</cp:revision>
  <dcterms:created xsi:type="dcterms:W3CDTF">2023-08-10T14:19:54Z</dcterms:created>
  <dcterms:modified xsi:type="dcterms:W3CDTF">2023-08-15T13:36:34Z</dcterms:modified>
</cp:coreProperties>
</file>