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omments/modernComment_138_6076BD3.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omments/modernComment_16B_C41FA1F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62" r:id="rId5"/>
    <p:sldId id="258" r:id="rId6"/>
    <p:sldId id="361" r:id="rId7"/>
    <p:sldId id="312" r:id="rId8"/>
    <p:sldId id="358" r:id="rId9"/>
    <p:sldId id="351" r:id="rId10"/>
    <p:sldId id="367" r:id="rId11"/>
    <p:sldId id="363" r:id="rId12"/>
    <p:sldId id="349" r:id="rId13"/>
    <p:sldId id="348" r:id="rId14"/>
    <p:sldId id="360" r:id="rId15"/>
    <p:sldId id="368" r:id="rId16"/>
    <p:sldId id="362" r:id="rId17"/>
    <p:sldId id="330" r:id="rId18"/>
    <p:sldId id="364" r:id="rId19"/>
    <p:sldId id="369" r:id="rId20"/>
    <p:sldId id="365" r:id="rId21"/>
    <p:sldId id="366" r:id="rId22"/>
    <p:sldId id="325" r:id="rId23"/>
    <p:sldId id="274" r:id="rId24"/>
  </p:sldIdLst>
  <p:sldSz cx="12192000" cy="6858000"/>
  <p:notesSz cx="6858000" cy="9144000"/>
  <p:embeddedFontLst>
    <p:embeddedFont>
      <p:font typeface="Inter" panose="02000503000000020004" pitchFamily="2" charset="0"/>
      <p:regular r:id="rId26"/>
      <p:bold r:id="rId27"/>
    </p:embeddedFont>
    <p:embeddedFont>
      <p:font typeface="Inter SemiBold" panose="02000503000000020004" pitchFamily="2"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4E25D61F-79DA-03EF-41B6-DEF106F457AB}" name="Shelton, Kelly" initials="KS" userId="S::ksmutek@med.umich.edu::16530caf-8401-4fd5-8308-faff414208c0" providerId="AD"/>
  <p188:author id="{4371483E-D9E7-EB28-384B-E572B3AB0007}" name="Proudlock, April" initials="PA" userId="S::aprilpro@med.umich.edu::8a34167a-0b11-442f-8890-d171a33a5869" providerId="AD"/>
  <p188:author id="{C4D32857-2895-9D8D-0869-B5266E93E34C}" name="Lezak, Sean" initials="LS" userId="S::lezakse@med.umich.edu::e899d0cc-ba80-4063-94b4-e9dc13cabf3c" providerId="AD"/>
  <p188:author id="{A40FC879-B83D-752D-C476-54F8304324F2}" name="Stoermer Grossman, Karla" initials="SK" userId="S::kstoerme@med.umich.edu::93e142b5-9104-47c7-a159-fa7a937e89c4" providerId="AD"/>
  <p188:author id="{D1A50FBE-CFF9-A5D5-55D5-E87ACF64067F}" name="Dressler, Brenna" initials="DB" userId="S::bdressle@med.umich.edu::6ba1d8f9-2c8b-413f-9484-0c39ae8a7b94" providerId="AD"/>
  <p188:author id="{DAAB9EDC-00BF-B961-6123-4F9658B07072}" name="Spiroff, Meghan" initials="SM" userId="S::mairgood@med.umich.edu::47304823-4534-4f02-ab8a-6f1c4b7c25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B96"/>
    <a:srgbClr val="F04B54"/>
    <a:srgbClr val="2C77B1"/>
    <a:srgbClr val="169381"/>
    <a:srgbClr val="454BC4"/>
    <a:srgbClr val="FF33CC"/>
    <a:srgbClr val="E94FED"/>
    <a:srgbClr val="1F3668"/>
    <a:srgbClr val="1D3362"/>
    <a:srgbClr val="59C8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74A85-8CB1-70E9-C422-A387B8D2BE34}" v="1587" dt="2026-05-11T12:27:27.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9"/>
  </p:normalViewPr>
  <p:slideViewPr>
    <p:cSldViewPr snapToGrid="0">
      <p:cViewPr varScale="1">
        <p:scale>
          <a:sx n="101" d="100"/>
          <a:sy n="101" d="100"/>
        </p:scale>
        <p:origin x="9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omments/modernComment_138_6076BD3.xml><?xml version="1.0" encoding="utf-8"?>
<p188:cmLst xmlns:a="http://schemas.openxmlformats.org/drawingml/2006/main" xmlns:r="http://schemas.openxmlformats.org/officeDocument/2006/relationships" xmlns:p188="http://schemas.microsoft.com/office/powerpoint/2018/8/main">
  <p188:cm id="{66E9C114-D286-400E-A44D-D0329A5A4813}" authorId="{D1A50FBE-CFF9-A5D5-55D5-E87ACF64067F}" created="2026-04-28T13:44:59.141">
    <ac:deMkLst xmlns:ac="http://schemas.microsoft.com/office/drawing/2013/main/command">
      <pc:docMk xmlns:pc="http://schemas.microsoft.com/office/powerpoint/2013/main/command"/>
      <pc:sldMk xmlns:pc="http://schemas.microsoft.com/office/powerpoint/2013/main/command" cId="101149651" sldId="312"/>
      <ac:graphicFrameMk id="13" creationId="{F188BF45-15F4-A8B1-FCEE-6C3516D07AD8}"/>
    </ac:deMkLst>
    <p188:txBody>
      <a:bodyPr/>
      <a:lstStyle/>
      <a:p>
        <a:r>
          <a:rPr lang="en-US"/>
          <a:t>Will we be having a PO monthly since it's CW month?</a:t>
        </a:r>
      </a:p>
    </p188:txBody>
  </p188:cm>
</p188:cmLst>
</file>

<file path=ppt/comments/modernComment_16B_C41FA1F3.xml><?xml version="1.0" encoding="utf-8"?>
<p188:cmLst xmlns:a="http://schemas.openxmlformats.org/drawingml/2006/main" xmlns:r="http://schemas.openxmlformats.org/officeDocument/2006/relationships" xmlns:p188="http://schemas.microsoft.com/office/powerpoint/2018/8/main">
  <p188:cm id="{CB231A45-7F09-4CDE-B699-9FB0D17A589C}" authorId="{D1A50FBE-CFF9-A5D5-55D5-E87ACF64067F}" status="resolved" created="2026-04-28T13:48:06.921" complete="100000">
    <pc:sldMkLst xmlns:pc="http://schemas.microsoft.com/office/powerpoint/2013/main/command">
      <pc:docMk/>
      <pc:sldMk cId="3290407411" sldId="363"/>
    </pc:sldMkLst>
    <p188:replyLst>
      <p188:reply id="{848F12A3-032E-448E-B9DB-E6BBB6A2C4C5}" authorId="{4E25D61F-79DA-03EF-41B6-DEF106F457AB}" created="2026-04-28T13:54:20.823">
        <p188:txBody>
          <a:bodyPr/>
          <a:lstStyle/>
          <a:p>
            <a:r>
              <a:rPr lang="en-US"/>
              <a:t>Correct dates. Love the colors. The PO listing is just a suggestion - they are allowed to attend whatever meeting works best for them. </a:t>
            </a:r>
          </a:p>
        </p188:txBody>
        <p188:extLst>
          <p:ext xmlns:p="http://schemas.openxmlformats.org/presentationml/2006/main" uri="{57CB4572-C831-44C2-8A1C-0ADB6CCDFE69}">
            <p223:reactions xmlns:p223="http://schemas.microsoft.com/office/powerpoint/2022/03/main">
              <p223:rxn type="👍">
                <p223:instance time="2026-04-28T14:01:46.157" authorId="{D1A50FBE-CFF9-A5D5-55D5-E87ACF64067F}"/>
              </p223:rxn>
            </p223:reactions>
          </p:ext>
        </p188:extLst>
      </p188:reply>
    </p188:replyLst>
    <p188:txBody>
      <a:bodyPr/>
      <a:lstStyle/>
      <a:p>
        <a:r>
          <a:rPr lang="en-US"/>
          <a:t>[@Shelton, Kelly]  please confirm the dates/locations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hyperlink" Target="mailto:INHALE-support@med.umich.edu"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INHALE-support@med.umich.edu" TargetMode="External"/><Relationship Id="rId2" Type="http://schemas.openxmlformats.org/officeDocument/2006/relationships/image" Target="../media/image12.svg"/><Relationship Id="rId1"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A72E5-F3B8-41E2-81F1-C74FE05A2271}" type="doc">
      <dgm:prSet loTypeId="urn:microsoft.com/office/officeart/2018/2/layout/IconVerticalSolidList" loCatId="icon" qsTypeId="urn:microsoft.com/office/officeart/2005/8/quickstyle/simple1" qsCatId="simple" csTypeId="urn:microsoft.com/office/officeart/2005/8/colors/accent5_2" csCatId="accent5" phldr="1"/>
      <dgm:spPr/>
      <dgm:t>
        <a:bodyPr/>
        <a:lstStyle/>
        <a:p>
          <a:endParaRPr lang="en-US"/>
        </a:p>
      </dgm:t>
    </dgm:pt>
    <dgm:pt modelId="{6EB1878D-DE77-41FE-8C5C-3119A47A6641}">
      <dgm:prSet/>
      <dgm:spPr/>
      <dgm:t>
        <a:bodyPr/>
        <a:lstStyle/>
        <a:p>
          <a:pPr>
            <a:lnSpc>
              <a:spcPct val="100000"/>
            </a:lnSpc>
          </a:pPr>
          <a:r>
            <a:rPr lang="en-US" b="1"/>
            <a:t>Next PO Monthly Calls</a:t>
          </a:r>
          <a:endParaRPr lang="en-US"/>
        </a:p>
      </dgm:t>
    </dgm:pt>
    <dgm:pt modelId="{1C2C2618-EE05-433A-9377-97F7EF9D9064}" type="parTrans" cxnId="{3EA32C7A-232C-4559-9816-1D773B1442C5}">
      <dgm:prSet/>
      <dgm:spPr/>
      <dgm:t>
        <a:bodyPr/>
        <a:lstStyle/>
        <a:p>
          <a:endParaRPr lang="en-US"/>
        </a:p>
      </dgm:t>
    </dgm:pt>
    <dgm:pt modelId="{4CDD7712-3616-4866-BE55-102BA26057E3}" type="sibTrans" cxnId="{3EA32C7A-232C-4559-9816-1D773B1442C5}">
      <dgm:prSet/>
      <dgm:spPr/>
      <dgm:t>
        <a:bodyPr/>
        <a:lstStyle/>
        <a:p>
          <a:endParaRPr lang="en-US"/>
        </a:p>
      </dgm:t>
    </dgm:pt>
    <dgm:pt modelId="{81D70226-7D41-43B1-A082-86B5BF2CDAFA}">
      <dgm:prSet/>
      <dgm:spPr/>
      <dgm:t>
        <a:bodyPr/>
        <a:lstStyle/>
        <a:p>
          <a:pPr>
            <a:lnSpc>
              <a:spcPct val="100000"/>
            </a:lnSpc>
          </a:pPr>
          <a:r>
            <a:rPr lang="en-US" b="1"/>
            <a:t>PO 1:1’s</a:t>
          </a:r>
          <a:endParaRPr lang="en-US"/>
        </a:p>
      </dgm:t>
    </dgm:pt>
    <dgm:pt modelId="{F8B8B78A-5AA1-43F9-960C-BDC828582872}" type="parTrans" cxnId="{9806E986-478E-40FD-990F-3F25C0B22A58}">
      <dgm:prSet/>
      <dgm:spPr/>
      <dgm:t>
        <a:bodyPr/>
        <a:lstStyle/>
        <a:p>
          <a:endParaRPr lang="en-US"/>
        </a:p>
      </dgm:t>
    </dgm:pt>
    <dgm:pt modelId="{774700BF-2ACD-49FE-88E0-3804F65B24E3}" type="sibTrans" cxnId="{9806E986-478E-40FD-990F-3F25C0B22A58}">
      <dgm:prSet/>
      <dgm:spPr/>
      <dgm:t>
        <a:bodyPr/>
        <a:lstStyle/>
        <a:p>
          <a:endParaRPr lang="en-US"/>
        </a:p>
      </dgm:t>
    </dgm:pt>
    <dgm:pt modelId="{C9140E4C-858F-479C-8775-6FE651BBA0E4}">
      <dgm:prSet/>
      <dgm:spPr/>
      <dgm:t>
        <a:bodyPr/>
        <a:lstStyle/>
        <a:p>
          <a:pPr>
            <a:lnSpc>
              <a:spcPct val="100000"/>
            </a:lnSpc>
          </a:pPr>
          <a:r>
            <a:rPr lang="en-US"/>
            <a:t>Scheduled as needed with Coordinating Center</a:t>
          </a:r>
        </a:p>
      </dgm:t>
    </dgm:pt>
    <dgm:pt modelId="{E2324AE3-0F26-4F27-BB88-A55B540237E0}" type="parTrans" cxnId="{86C2C9AB-D889-4232-ADD1-9FFA0D5AAAE9}">
      <dgm:prSet/>
      <dgm:spPr/>
      <dgm:t>
        <a:bodyPr/>
        <a:lstStyle/>
        <a:p>
          <a:endParaRPr lang="en-US"/>
        </a:p>
      </dgm:t>
    </dgm:pt>
    <dgm:pt modelId="{98C60297-2128-41E8-BFFA-34703B9A77F7}" type="sibTrans" cxnId="{86C2C9AB-D889-4232-ADD1-9FFA0D5AAAE9}">
      <dgm:prSet/>
      <dgm:spPr/>
      <dgm:t>
        <a:bodyPr/>
        <a:lstStyle/>
        <a:p>
          <a:endParaRPr lang="en-US"/>
        </a:p>
      </dgm:t>
    </dgm:pt>
    <dgm:pt modelId="{4516FD95-2FCF-45C9-906B-54816B79787B}">
      <dgm:prSet/>
      <dgm:spPr/>
      <dgm:t>
        <a:bodyPr/>
        <a:lstStyle/>
        <a:p>
          <a:pPr>
            <a:lnSpc>
              <a:spcPct val="100000"/>
            </a:lnSpc>
          </a:pPr>
          <a:r>
            <a:rPr lang="en-US"/>
            <a:t>Contact @ </a:t>
          </a:r>
          <a:r>
            <a:rPr lang="en-US">
              <a:hlinkClick xmlns:r="http://schemas.openxmlformats.org/officeDocument/2006/relationships" r:id="rId1"/>
            </a:rPr>
            <a:t>INHALE-support@med.umich.edu</a:t>
          </a:r>
          <a:endParaRPr lang="en-US"/>
        </a:p>
      </dgm:t>
    </dgm:pt>
    <dgm:pt modelId="{B70B814F-39DF-4522-8F28-2D51089AA3E1}" type="parTrans" cxnId="{D0CB484A-628D-4D6B-8467-304E5AC2D2B9}">
      <dgm:prSet/>
      <dgm:spPr/>
      <dgm:t>
        <a:bodyPr/>
        <a:lstStyle/>
        <a:p>
          <a:endParaRPr lang="en-US"/>
        </a:p>
      </dgm:t>
    </dgm:pt>
    <dgm:pt modelId="{EAF86D7B-2C2E-436A-B909-87F2D62C1E99}" type="sibTrans" cxnId="{D0CB484A-628D-4D6B-8467-304E5AC2D2B9}">
      <dgm:prSet/>
      <dgm:spPr/>
      <dgm:t>
        <a:bodyPr/>
        <a:lstStyle/>
        <a:p>
          <a:endParaRPr lang="en-US"/>
        </a:p>
      </dgm:t>
    </dgm:pt>
    <dgm:pt modelId="{F6F45F1E-5968-4F2D-AF3E-085EF247E545}">
      <dgm:prSet phldr="0" custT="1"/>
      <dgm:spPr/>
      <dgm:t>
        <a:bodyPr/>
        <a:lstStyle/>
        <a:p>
          <a:pPr rtl="0">
            <a:lnSpc>
              <a:spcPct val="100000"/>
            </a:lnSpc>
          </a:pPr>
          <a:r>
            <a:rPr lang="en-US" sz="1600" b="0">
              <a:latin typeface="Calibri Light" panose="020F0302020204030204"/>
            </a:rPr>
            <a:t>6/8 at 11a and 6/10 at 2p</a:t>
          </a:r>
        </a:p>
      </dgm:t>
    </dgm:pt>
    <dgm:pt modelId="{A759789F-338F-4335-90BE-9E9CD4A361E3}" type="parTrans" cxnId="{3AE2E505-E0B8-46CD-880E-D454996BCB96}">
      <dgm:prSet/>
      <dgm:spPr/>
    </dgm:pt>
    <dgm:pt modelId="{70B21504-0B33-40DD-B2B0-B48B42279CA7}" type="sibTrans" cxnId="{3AE2E505-E0B8-46CD-880E-D454996BCB96}">
      <dgm:prSet/>
      <dgm:spPr/>
    </dgm:pt>
    <dgm:pt modelId="{73A35210-2EC4-431D-B45B-64D7B972492F}" type="pres">
      <dgm:prSet presAssocID="{6C9A72E5-F3B8-41E2-81F1-C74FE05A2271}" presName="root" presStyleCnt="0">
        <dgm:presLayoutVars>
          <dgm:dir/>
          <dgm:resizeHandles val="exact"/>
        </dgm:presLayoutVars>
      </dgm:prSet>
      <dgm:spPr/>
    </dgm:pt>
    <dgm:pt modelId="{858357B3-ECBD-4604-8797-60E9DF053CCA}" type="pres">
      <dgm:prSet presAssocID="{6EB1878D-DE77-41FE-8C5C-3119A47A6641}" presName="compNode" presStyleCnt="0"/>
      <dgm:spPr/>
    </dgm:pt>
    <dgm:pt modelId="{F3D0E850-9DF7-46B6-8B4D-D1A30132B424}" type="pres">
      <dgm:prSet presAssocID="{6EB1878D-DE77-41FE-8C5C-3119A47A6641}" presName="bgRect" presStyleLbl="bgShp" presStyleIdx="0" presStyleCnt="2"/>
      <dgm:spPr/>
    </dgm:pt>
    <dgm:pt modelId="{94DB719F-D4BA-40AA-A050-227B2F59E95D}" type="pres">
      <dgm:prSet presAssocID="{6EB1878D-DE77-41FE-8C5C-3119A47A6641}"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eiver"/>
        </a:ext>
      </dgm:extLst>
    </dgm:pt>
    <dgm:pt modelId="{60A550A8-283B-425B-958F-DDA31CB4AAFE}" type="pres">
      <dgm:prSet presAssocID="{6EB1878D-DE77-41FE-8C5C-3119A47A6641}" presName="spaceRect" presStyleCnt="0"/>
      <dgm:spPr/>
    </dgm:pt>
    <dgm:pt modelId="{AC5EB719-F822-4FB6-B9DF-8EB66AD088C6}" type="pres">
      <dgm:prSet presAssocID="{6EB1878D-DE77-41FE-8C5C-3119A47A6641}" presName="parTx" presStyleLbl="revTx" presStyleIdx="0" presStyleCnt="4">
        <dgm:presLayoutVars>
          <dgm:chMax val="0"/>
          <dgm:chPref val="0"/>
        </dgm:presLayoutVars>
      </dgm:prSet>
      <dgm:spPr/>
    </dgm:pt>
    <dgm:pt modelId="{B97D5787-3B7E-4816-BEBD-66B7EA7492AF}" type="pres">
      <dgm:prSet presAssocID="{6EB1878D-DE77-41FE-8C5C-3119A47A6641}" presName="desTx" presStyleLbl="revTx" presStyleIdx="1" presStyleCnt="4">
        <dgm:presLayoutVars/>
      </dgm:prSet>
      <dgm:spPr/>
    </dgm:pt>
    <dgm:pt modelId="{57959FB3-8737-4EBB-B2BD-654DD8334027}" type="pres">
      <dgm:prSet presAssocID="{4CDD7712-3616-4866-BE55-102BA26057E3}" presName="sibTrans" presStyleCnt="0"/>
      <dgm:spPr/>
    </dgm:pt>
    <dgm:pt modelId="{9F1BB22D-59CF-4D10-864B-761CF06BFE99}" type="pres">
      <dgm:prSet presAssocID="{81D70226-7D41-43B1-A082-86B5BF2CDAFA}" presName="compNode" presStyleCnt="0"/>
      <dgm:spPr/>
    </dgm:pt>
    <dgm:pt modelId="{DE309435-E0E1-44A6-89C9-CB37FFCE379F}" type="pres">
      <dgm:prSet presAssocID="{81D70226-7D41-43B1-A082-86B5BF2CDAFA}" presName="bgRect" presStyleLbl="bgShp" presStyleIdx="1" presStyleCnt="2"/>
      <dgm:spPr/>
    </dgm:pt>
    <dgm:pt modelId="{DE384656-047D-4049-854A-C1724D51AB8F}" type="pres">
      <dgm:prSet presAssocID="{81D70226-7D41-43B1-A082-86B5BF2CDAFA}"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Email"/>
        </a:ext>
      </dgm:extLst>
    </dgm:pt>
    <dgm:pt modelId="{0797E2A0-5CC6-44D4-ADB0-4C779E351455}" type="pres">
      <dgm:prSet presAssocID="{81D70226-7D41-43B1-A082-86B5BF2CDAFA}" presName="spaceRect" presStyleCnt="0"/>
      <dgm:spPr/>
    </dgm:pt>
    <dgm:pt modelId="{90CEA31B-D00E-478F-B34B-ACB3E5C61A71}" type="pres">
      <dgm:prSet presAssocID="{81D70226-7D41-43B1-A082-86B5BF2CDAFA}" presName="parTx" presStyleLbl="revTx" presStyleIdx="2" presStyleCnt="4">
        <dgm:presLayoutVars>
          <dgm:chMax val="0"/>
          <dgm:chPref val="0"/>
        </dgm:presLayoutVars>
      </dgm:prSet>
      <dgm:spPr/>
    </dgm:pt>
    <dgm:pt modelId="{9A11AE89-FE57-4653-A969-668EE3D6B2F4}" type="pres">
      <dgm:prSet presAssocID="{81D70226-7D41-43B1-A082-86B5BF2CDAFA}" presName="desTx" presStyleLbl="revTx" presStyleIdx="3" presStyleCnt="4">
        <dgm:presLayoutVars/>
      </dgm:prSet>
      <dgm:spPr/>
    </dgm:pt>
  </dgm:ptLst>
  <dgm:cxnLst>
    <dgm:cxn modelId="{3AE2E505-E0B8-46CD-880E-D454996BCB96}" srcId="{6EB1878D-DE77-41FE-8C5C-3119A47A6641}" destId="{F6F45F1E-5968-4F2D-AF3E-085EF247E545}" srcOrd="0" destOrd="0" parTransId="{A759789F-338F-4335-90BE-9E9CD4A361E3}" sibTransId="{70B21504-0B33-40DD-B2B0-B48B42279CA7}"/>
    <dgm:cxn modelId="{076D3828-52B1-4326-B14E-6075AD489C20}" type="presOf" srcId="{4516FD95-2FCF-45C9-906B-54816B79787B}" destId="{9A11AE89-FE57-4653-A969-668EE3D6B2F4}" srcOrd="0" destOrd="1" presId="urn:microsoft.com/office/officeart/2018/2/layout/IconVerticalSolidList"/>
    <dgm:cxn modelId="{3476933A-B4F7-4C3A-917B-0826E1E65125}" type="presOf" srcId="{6EB1878D-DE77-41FE-8C5C-3119A47A6641}" destId="{AC5EB719-F822-4FB6-B9DF-8EB66AD088C6}" srcOrd="0" destOrd="0" presId="urn:microsoft.com/office/officeart/2018/2/layout/IconVerticalSolidList"/>
    <dgm:cxn modelId="{D0CB484A-628D-4D6B-8467-304E5AC2D2B9}" srcId="{81D70226-7D41-43B1-A082-86B5BF2CDAFA}" destId="{4516FD95-2FCF-45C9-906B-54816B79787B}" srcOrd="1" destOrd="0" parTransId="{B70B814F-39DF-4522-8F28-2D51089AA3E1}" sibTransId="{EAF86D7B-2C2E-436A-B909-87F2D62C1E99}"/>
    <dgm:cxn modelId="{92C3B463-C97D-4525-ACDA-5C7B3D12DA00}" type="presOf" srcId="{C9140E4C-858F-479C-8775-6FE651BBA0E4}" destId="{9A11AE89-FE57-4653-A969-668EE3D6B2F4}" srcOrd="0" destOrd="0" presId="urn:microsoft.com/office/officeart/2018/2/layout/IconVerticalSolidList"/>
    <dgm:cxn modelId="{2D090D72-3E4E-473D-B705-09A9819DA7D2}" type="presOf" srcId="{F6F45F1E-5968-4F2D-AF3E-085EF247E545}" destId="{B97D5787-3B7E-4816-BEBD-66B7EA7492AF}" srcOrd="0" destOrd="0" presId="urn:microsoft.com/office/officeart/2018/2/layout/IconVerticalSolidList"/>
    <dgm:cxn modelId="{3EA32C7A-232C-4559-9816-1D773B1442C5}" srcId="{6C9A72E5-F3B8-41E2-81F1-C74FE05A2271}" destId="{6EB1878D-DE77-41FE-8C5C-3119A47A6641}" srcOrd="0" destOrd="0" parTransId="{1C2C2618-EE05-433A-9377-97F7EF9D9064}" sibTransId="{4CDD7712-3616-4866-BE55-102BA26057E3}"/>
    <dgm:cxn modelId="{9806E986-478E-40FD-990F-3F25C0B22A58}" srcId="{6C9A72E5-F3B8-41E2-81F1-C74FE05A2271}" destId="{81D70226-7D41-43B1-A082-86B5BF2CDAFA}" srcOrd="1" destOrd="0" parTransId="{F8B8B78A-5AA1-43F9-960C-BDC828582872}" sibTransId="{774700BF-2ACD-49FE-88E0-3804F65B24E3}"/>
    <dgm:cxn modelId="{86C2C9AB-D889-4232-ADD1-9FFA0D5AAAE9}" srcId="{81D70226-7D41-43B1-A082-86B5BF2CDAFA}" destId="{C9140E4C-858F-479C-8775-6FE651BBA0E4}" srcOrd="0" destOrd="0" parTransId="{E2324AE3-0F26-4F27-BB88-A55B540237E0}" sibTransId="{98C60297-2128-41E8-BFFA-34703B9A77F7}"/>
    <dgm:cxn modelId="{A6A57CAF-3C0F-4F97-84C9-D5A21781746E}" type="presOf" srcId="{81D70226-7D41-43B1-A082-86B5BF2CDAFA}" destId="{90CEA31B-D00E-478F-B34B-ACB3E5C61A71}" srcOrd="0" destOrd="0" presId="urn:microsoft.com/office/officeart/2018/2/layout/IconVerticalSolidList"/>
    <dgm:cxn modelId="{98732EB1-0649-4EE3-B8D0-9C699B3CE4AC}" type="presOf" srcId="{6C9A72E5-F3B8-41E2-81F1-C74FE05A2271}" destId="{73A35210-2EC4-431D-B45B-64D7B972492F}" srcOrd="0" destOrd="0" presId="urn:microsoft.com/office/officeart/2018/2/layout/IconVerticalSolidList"/>
    <dgm:cxn modelId="{FA0D6950-2D70-4C0A-9548-F408E32778F5}" type="presParOf" srcId="{73A35210-2EC4-431D-B45B-64D7B972492F}" destId="{858357B3-ECBD-4604-8797-60E9DF053CCA}" srcOrd="0" destOrd="0" presId="urn:microsoft.com/office/officeart/2018/2/layout/IconVerticalSolidList"/>
    <dgm:cxn modelId="{135852AD-3039-44D9-B03B-FE6F63EAD956}" type="presParOf" srcId="{858357B3-ECBD-4604-8797-60E9DF053CCA}" destId="{F3D0E850-9DF7-46B6-8B4D-D1A30132B424}" srcOrd="0" destOrd="0" presId="urn:microsoft.com/office/officeart/2018/2/layout/IconVerticalSolidList"/>
    <dgm:cxn modelId="{92D07655-C6B3-46A7-BCEB-EA37CD757AA6}" type="presParOf" srcId="{858357B3-ECBD-4604-8797-60E9DF053CCA}" destId="{94DB719F-D4BA-40AA-A050-227B2F59E95D}" srcOrd="1" destOrd="0" presId="urn:microsoft.com/office/officeart/2018/2/layout/IconVerticalSolidList"/>
    <dgm:cxn modelId="{5F136DA0-C73C-456F-A9EB-22EAF7E33CA3}" type="presParOf" srcId="{858357B3-ECBD-4604-8797-60E9DF053CCA}" destId="{60A550A8-283B-425B-958F-DDA31CB4AAFE}" srcOrd="2" destOrd="0" presId="urn:microsoft.com/office/officeart/2018/2/layout/IconVerticalSolidList"/>
    <dgm:cxn modelId="{8562CAFF-03B1-4942-8F6E-D5C6F82BD451}" type="presParOf" srcId="{858357B3-ECBD-4604-8797-60E9DF053CCA}" destId="{AC5EB719-F822-4FB6-B9DF-8EB66AD088C6}" srcOrd="3" destOrd="0" presId="urn:microsoft.com/office/officeart/2018/2/layout/IconVerticalSolidList"/>
    <dgm:cxn modelId="{756ECFA8-6072-4AC9-BFAA-713FC5D5D39D}" type="presParOf" srcId="{858357B3-ECBD-4604-8797-60E9DF053CCA}" destId="{B97D5787-3B7E-4816-BEBD-66B7EA7492AF}" srcOrd="4" destOrd="0" presId="urn:microsoft.com/office/officeart/2018/2/layout/IconVerticalSolidList"/>
    <dgm:cxn modelId="{323180F2-12E5-4982-95DD-314B230B56CF}" type="presParOf" srcId="{73A35210-2EC4-431D-B45B-64D7B972492F}" destId="{57959FB3-8737-4EBB-B2BD-654DD8334027}" srcOrd="1" destOrd="0" presId="urn:microsoft.com/office/officeart/2018/2/layout/IconVerticalSolidList"/>
    <dgm:cxn modelId="{83AF4AE6-3114-4EBC-AAC0-2E3D32D98B99}" type="presParOf" srcId="{73A35210-2EC4-431D-B45B-64D7B972492F}" destId="{9F1BB22D-59CF-4D10-864B-761CF06BFE99}" srcOrd="2" destOrd="0" presId="urn:microsoft.com/office/officeart/2018/2/layout/IconVerticalSolidList"/>
    <dgm:cxn modelId="{8EAF46CA-8E70-462A-9FDA-6EDD0D572CB4}" type="presParOf" srcId="{9F1BB22D-59CF-4D10-864B-761CF06BFE99}" destId="{DE309435-E0E1-44A6-89C9-CB37FFCE379F}" srcOrd="0" destOrd="0" presId="urn:microsoft.com/office/officeart/2018/2/layout/IconVerticalSolidList"/>
    <dgm:cxn modelId="{092A8C53-270F-4A70-885A-196D5D318838}" type="presParOf" srcId="{9F1BB22D-59CF-4D10-864B-761CF06BFE99}" destId="{DE384656-047D-4049-854A-C1724D51AB8F}" srcOrd="1" destOrd="0" presId="urn:microsoft.com/office/officeart/2018/2/layout/IconVerticalSolidList"/>
    <dgm:cxn modelId="{29AAE55C-EAAB-4804-A66C-0153B1F667DF}" type="presParOf" srcId="{9F1BB22D-59CF-4D10-864B-761CF06BFE99}" destId="{0797E2A0-5CC6-44D4-ADB0-4C779E351455}" srcOrd="2" destOrd="0" presId="urn:microsoft.com/office/officeart/2018/2/layout/IconVerticalSolidList"/>
    <dgm:cxn modelId="{E5AE7366-6020-4872-ABC9-3B6F96E0E715}" type="presParOf" srcId="{9F1BB22D-59CF-4D10-864B-761CF06BFE99}" destId="{90CEA31B-D00E-478F-B34B-ACB3E5C61A71}" srcOrd="3" destOrd="0" presId="urn:microsoft.com/office/officeart/2018/2/layout/IconVerticalSolidList"/>
    <dgm:cxn modelId="{8E590B98-592D-4709-91E0-969D179BC5A1}" type="presParOf" srcId="{9F1BB22D-59CF-4D10-864B-761CF06BFE99}" destId="{9A11AE89-FE57-4653-A969-668EE3D6B2F4}" srcOrd="4"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A268EE-6486-4225-9A26-91C146CE39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C081BF-25FE-4B2E-8BE2-86B640A27C67}">
      <dgm:prSet custT="1"/>
      <dgm:spPr/>
      <dgm:t>
        <a:bodyPr/>
        <a:lstStyle/>
        <a:p>
          <a:pPr algn="l" rtl="0"/>
          <a:r>
            <a:rPr lang="en-US" sz="2400" b="1">
              <a:solidFill>
                <a:schemeClr val="bg1"/>
              </a:solidFill>
              <a:latin typeface="Calibri"/>
              <a:ea typeface="Inter SemiBold"/>
              <a:cs typeface="Times New Roman"/>
            </a:rPr>
            <a:t>Collaborative Wide Meeting </a:t>
          </a:r>
          <a:endParaRPr lang="en-US" sz="1600" b="0">
            <a:solidFill>
              <a:schemeClr val="bg1"/>
            </a:solidFill>
            <a:latin typeface="Inter SemiBold"/>
            <a:ea typeface="Inter SemiBold"/>
            <a:cs typeface="Times New Roman"/>
          </a:endParaRPr>
        </a:p>
      </dgm:t>
    </dgm:pt>
    <dgm:pt modelId="{2BBF1F4C-2277-4FF7-A4CD-3A6122848819}" type="parTrans" cxnId="{1B6A6752-2ADA-4925-846D-E1F165BDA646}">
      <dgm:prSet/>
      <dgm:spPr/>
      <dgm:t>
        <a:bodyPr/>
        <a:lstStyle/>
        <a:p>
          <a:endParaRPr lang="en-US"/>
        </a:p>
      </dgm:t>
    </dgm:pt>
    <dgm:pt modelId="{59DD578D-DFA2-49DC-A097-B48D847783A5}" type="sibTrans" cxnId="{1B6A6752-2ADA-4925-846D-E1F165BDA646}">
      <dgm:prSet/>
      <dgm:spPr/>
      <dgm:t>
        <a:bodyPr/>
        <a:lstStyle/>
        <a:p>
          <a:endParaRPr lang="en-US"/>
        </a:p>
      </dgm:t>
    </dgm:pt>
    <dgm:pt modelId="{19A5E9B1-068E-4195-81FA-A05EE22BF46E}">
      <dgm:prSet custT="1"/>
      <dgm:spPr/>
      <dgm:t>
        <a:bodyPr/>
        <a:lstStyle/>
        <a:p>
          <a:pPr algn="l" rtl="0">
            <a:lnSpc>
              <a:spcPct val="90000"/>
            </a:lnSpc>
          </a:pPr>
          <a:r>
            <a:rPr lang="en-US" sz="2200">
              <a:solidFill>
                <a:srgbClr val="FFFFFF"/>
              </a:solidFill>
              <a:latin typeface="Calibri"/>
              <a:ea typeface="Calibri"/>
              <a:cs typeface="Calibri"/>
            </a:rPr>
            <a:t>PO Clinical Champion and PO Admin attendance required for credit.</a:t>
          </a:r>
        </a:p>
      </dgm:t>
    </dgm:pt>
    <dgm:pt modelId="{9873D415-27BD-4DCB-B5E3-636B034DD238}" type="parTrans" cxnId="{11A64504-FCCF-4CFC-A234-730E001C1CB1}">
      <dgm:prSet/>
      <dgm:spPr/>
      <dgm:t>
        <a:bodyPr/>
        <a:lstStyle/>
        <a:p>
          <a:endParaRPr lang="en-US"/>
        </a:p>
      </dgm:t>
    </dgm:pt>
    <dgm:pt modelId="{EC381335-4778-4DAD-BE12-D7D30E669EAC}" type="sibTrans" cxnId="{11A64504-FCCF-4CFC-A234-730E001C1CB1}">
      <dgm:prSet/>
      <dgm:spPr/>
      <dgm:t>
        <a:bodyPr/>
        <a:lstStyle/>
        <a:p>
          <a:endParaRPr lang="en-US"/>
        </a:p>
      </dgm:t>
    </dgm:pt>
    <dgm:pt modelId="{EB40CD50-2F49-41CF-9CE5-E0375C199E9D}">
      <dgm:prSet phldr="0" custT="1"/>
      <dgm:spPr/>
      <dgm:t>
        <a:bodyPr/>
        <a:lstStyle/>
        <a:p>
          <a:pPr algn="l">
            <a:lnSpc>
              <a:spcPct val="90000"/>
            </a:lnSpc>
          </a:pPr>
          <a:r>
            <a:rPr lang="en-US" sz="2200" b="0">
              <a:solidFill>
                <a:srgbClr val="FFFFFF"/>
              </a:solidFill>
              <a:latin typeface="Calibri"/>
              <a:ea typeface="Calibri"/>
              <a:cs typeface="Arial"/>
            </a:rPr>
            <a:t>Meeting will be </a:t>
          </a:r>
          <a:r>
            <a:rPr lang="en-US" sz="2200" b="1" i="1">
              <a:solidFill>
                <a:srgbClr val="FFFFFF"/>
              </a:solidFill>
              <a:latin typeface="Calibri"/>
              <a:ea typeface="Calibri"/>
              <a:cs typeface="Arial"/>
            </a:rPr>
            <a:t>in-person </a:t>
          </a:r>
          <a:r>
            <a:rPr lang="en-US" sz="2200" b="0">
              <a:solidFill>
                <a:srgbClr val="FFFFFF"/>
              </a:solidFill>
              <a:latin typeface="Calibri"/>
              <a:ea typeface="Calibri"/>
              <a:cs typeface="Arial"/>
            </a:rPr>
            <a:t> at Lansing Community College</a:t>
          </a:r>
          <a:endParaRPr lang="en-US" sz="2200">
            <a:solidFill>
              <a:srgbClr val="FFFFFF"/>
            </a:solidFill>
            <a:latin typeface="Calibri" panose="020F0502020204030204"/>
            <a:ea typeface="+mn-ea"/>
            <a:cs typeface="+mn-cs"/>
          </a:endParaRPr>
        </a:p>
      </dgm:t>
    </dgm:pt>
    <dgm:pt modelId="{7EDD4354-06EA-491F-8717-877481E1566B}" type="parTrans" cxnId="{363C101F-1AC7-4B78-A5E1-D95F93468531}">
      <dgm:prSet/>
      <dgm:spPr/>
    </dgm:pt>
    <dgm:pt modelId="{21A8F70F-85EF-4565-8078-2C1FF52290CF}" type="sibTrans" cxnId="{363C101F-1AC7-4B78-A5E1-D95F93468531}">
      <dgm:prSet/>
      <dgm:spPr/>
    </dgm:pt>
    <dgm:pt modelId="{1F7F4CA9-1C12-40AE-9140-FF0041494834}">
      <dgm:prSet phldr="0" custT="1"/>
      <dgm:spPr/>
      <dgm:t>
        <a:bodyPr/>
        <a:lstStyle/>
        <a:p>
          <a:pPr rtl="0"/>
          <a:r>
            <a:rPr lang="en-US" sz="2000" b="0">
              <a:latin typeface="Calibri"/>
              <a:ea typeface="Calibri"/>
              <a:cs typeface="Calibri"/>
            </a:rPr>
            <a:t>Thursday, June 4th 8:30a – 3p</a:t>
          </a:r>
          <a:endParaRPr lang="en-US" sz="2000">
            <a:latin typeface="Calibri Light" panose="020F0302020204030204"/>
          </a:endParaRPr>
        </a:p>
      </dgm:t>
    </dgm:pt>
    <dgm:pt modelId="{E9DCAB22-A775-495E-AB56-FA35E9FFB956}" type="parTrans" cxnId="{788FCB4A-42E5-4D3E-BB7E-6607CCA0CFA9}">
      <dgm:prSet/>
      <dgm:spPr/>
    </dgm:pt>
    <dgm:pt modelId="{B940A37C-43C5-404D-AE68-38E1AC9CED06}" type="sibTrans" cxnId="{788FCB4A-42E5-4D3E-BB7E-6607CCA0CFA9}">
      <dgm:prSet/>
      <dgm:spPr/>
    </dgm:pt>
    <dgm:pt modelId="{B2B3A1A4-DDCB-45F3-8879-8B388660340B}">
      <dgm:prSet phldr="0"/>
      <dgm:spPr/>
      <dgm:t>
        <a:bodyPr/>
        <a:lstStyle/>
        <a:p>
          <a:pPr rtl="0"/>
          <a:r>
            <a:rPr lang="en-US" sz="2000">
              <a:latin typeface="Calibri"/>
              <a:ea typeface="Calibri"/>
              <a:cs typeface="Calibri"/>
            </a:rPr>
            <a:t>Breakfast and lunch are provided</a:t>
          </a:r>
        </a:p>
      </dgm:t>
    </dgm:pt>
    <dgm:pt modelId="{F6A7DF60-FD53-43D9-A641-950A76933D27}" type="parTrans" cxnId="{B371F4A7-0FD6-4B55-AFB0-DC34F623D469}">
      <dgm:prSet/>
      <dgm:spPr/>
    </dgm:pt>
    <dgm:pt modelId="{76C68C59-7092-49BA-9034-7700EDD63B00}" type="sibTrans" cxnId="{B371F4A7-0FD6-4B55-AFB0-DC34F623D469}">
      <dgm:prSet/>
      <dgm:spPr/>
    </dgm:pt>
    <dgm:pt modelId="{F776EDA2-7807-474E-91F1-F4C2C484179A}" type="pres">
      <dgm:prSet presAssocID="{F6A268EE-6486-4225-9A26-91C146CE391D}" presName="linear" presStyleCnt="0">
        <dgm:presLayoutVars>
          <dgm:animLvl val="lvl"/>
          <dgm:resizeHandles val="exact"/>
        </dgm:presLayoutVars>
      </dgm:prSet>
      <dgm:spPr/>
    </dgm:pt>
    <dgm:pt modelId="{12241FA1-6ED5-4A76-A224-94C00DAE59DA}" type="pres">
      <dgm:prSet presAssocID="{3AC081BF-25FE-4B2E-8BE2-86B640A27C67}" presName="parentText" presStyleLbl="node1" presStyleIdx="0" presStyleCnt="3">
        <dgm:presLayoutVars>
          <dgm:chMax val="0"/>
          <dgm:bulletEnabled val="1"/>
        </dgm:presLayoutVars>
      </dgm:prSet>
      <dgm:spPr/>
    </dgm:pt>
    <dgm:pt modelId="{10B925FD-419E-48ED-A340-C8364E068F53}" type="pres">
      <dgm:prSet presAssocID="{3AC081BF-25FE-4B2E-8BE2-86B640A27C67}" presName="childText" presStyleLbl="revTx" presStyleIdx="0" presStyleCnt="1">
        <dgm:presLayoutVars>
          <dgm:bulletEnabled val="1"/>
        </dgm:presLayoutVars>
      </dgm:prSet>
      <dgm:spPr/>
    </dgm:pt>
    <dgm:pt modelId="{C62E1092-BAE0-4673-B008-B668FFCDD43F}" type="pres">
      <dgm:prSet presAssocID="{EB40CD50-2F49-41CF-9CE5-E0375C199E9D}" presName="parentText" presStyleLbl="node1" presStyleIdx="1" presStyleCnt="3">
        <dgm:presLayoutVars>
          <dgm:chMax val="0"/>
          <dgm:bulletEnabled val="1"/>
        </dgm:presLayoutVars>
      </dgm:prSet>
      <dgm:spPr/>
    </dgm:pt>
    <dgm:pt modelId="{60A57A38-11D1-40D9-AB88-116DC48476B6}" type="pres">
      <dgm:prSet presAssocID="{21A8F70F-85EF-4565-8078-2C1FF52290CF}" presName="spacer" presStyleCnt="0"/>
      <dgm:spPr/>
    </dgm:pt>
    <dgm:pt modelId="{BA20F1BD-43A9-4BED-8C21-9E60D6AEC07B}" type="pres">
      <dgm:prSet presAssocID="{19A5E9B1-068E-4195-81FA-A05EE22BF46E}" presName="parentText" presStyleLbl="node1" presStyleIdx="2" presStyleCnt="3">
        <dgm:presLayoutVars>
          <dgm:chMax val="0"/>
          <dgm:bulletEnabled val="1"/>
        </dgm:presLayoutVars>
      </dgm:prSet>
      <dgm:spPr/>
    </dgm:pt>
  </dgm:ptLst>
  <dgm:cxnLst>
    <dgm:cxn modelId="{11A64504-FCCF-4CFC-A234-730E001C1CB1}" srcId="{F6A268EE-6486-4225-9A26-91C146CE391D}" destId="{19A5E9B1-068E-4195-81FA-A05EE22BF46E}" srcOrd="2" destOrd="0" parTransId="{9873D415-27BD-4DCB-B5E3-636B034DD238}" sibTransId="{EC381335-4778-4DAD-BE12-D7D30E669EAC}"/>
    <dgm:cxn modelId="{D126D10C-1CDE-4C09-A9C3-49C44EC0819C}" type="presOf" srcId="{EB40CD50-2F49-41CF-9CE5-E0375C199E9D}" destId="{C62E1092-BAE0-4673-B008-B668FFCDD43F}" srcOrd="0" destOrd="0" presId="urn:microsoft.com/office/officeart/2005/8/layout/vList2"/>
    <dgm:cxn modelId="{363C101F-1AC7-4B78-A5E1-D95F93468531}" srcId="{F6A268EE-6486-4225-9A26-91C146CE391D}" destId="{EB40CD50-2F49-41CF-9CE5-E0375C199E9D}" srcOrd="1" destOrd="0" parTransId="{7EDD4354-06EA-491F-8717-877481E1566B}" sibTransId="{21A8F70F-85EF-4565-8078-2C1FF52290CF}"/>
    <dgm:cxn modelId="{788FCB4A-42E5-4D3E-BB7E-6607CCA0CFA9}" srcId="{3AC081BF-25FE-4B2E-8BE2-86B640A27C67}" destId="{1F7F4CA9-1C12-40AE-9140-FF0041494834}" srcOrd="0" destOrd="0" parTransId="{E9DCAB22-A775-495E-AB56-FA35E9FFB956}" sibTransId="{B940A37C-43C5-404D-AE68-38E1AC9CED06}"/>
    <dgm:cxn modelId="{D71D6E4D-8EC4-4E51-AC9E-BD158251B2B6}" type="presOf" srcId="{F6A268EE-6486-4225-9A26-91C146CE391D}" destId="{F776EDA2-7807-474E-91F1-F4C2C484179A}" srcOrd="0" destOrd="0" presId="urn:microsoft.com/office/officeart/2005/8/layout/vList2"/>
    <dgm:cxn modelId="{1B6A6752-2ADA-4925-846D-E1F165BDA646}" srcId="{F6A268EE-6486-4225-9A26-91C146CE391D}" destId="{3AC081BF-25FE-4B2E-8BE2-86B640A27C67}" srcOrd="0" destOrd="0" parTransId="{2BBF1F4C-2277-4FF7-A4CD-3A6122848819}" sibTransId="{59DD578D-DFA2-49DC-A097-B48D847783A5}"/>
    <dgm:cxn modelId="{07377B6F-8702-4AEC-9E6E-E16BE7A909FB}" type="presOf" srcId="{19A5E9B1-068E-4195-81FA-A05EE22BF46E}" destId="{BA20F1BD-43A9-4BED-8C21-9E60D6AEC07B}" srcOrd="0" destOrd="0" presId="urn:microsoft.com/office/officeart/2005/8/layout/vList2"/>
    <dgm:cxn modelId="{11D4567F-1FEB-4682-97E7-FE4065650BC4}" type="presOf" srcId="{3AC081BF-25FE-4B2E-8BE2-86B640A27C67}" destId="{12241FA1-6ED5-4A76-A224-94C00DAE59DA}" srcOrd="0" destOrd="0" presId="urn:microsoft.com/office/officeart/2005/8/layout/vList2"/>
    <dgm:cxn modelId="{B371F4A7-0FD6-4B55-AFB0-DC34F623D469}" srcId="{3AC081BF-25FE-4B2E-8BE2-86B640A27C67}" destId="{B2B3A1A4-DDCB-45F3-8879-8B388660340B}" srcOrd="1" destOrd="0" parTransId="{F6A7DF60-FD53-43D9-A641-950A76933D27}" sibTransId="{76C68C59-7092-49BA-9034-7700EDD63B00}"/>
    <dgm:cxn modelId="{588850A9-63A9-4DB3-8E74-8C723D0120FF}" type="presOf" srcId="{B2B3A1A4-DDCB-45F3-8879-8B388660340B}" destId="{10B925FD-419E-48ED-A340-C8364E068F53}" srcOrd="0" destOrd="1" presId="urn:microsoft.com/office/officeart/2005/8/layout/vList2"/>
    <dgm:cxn modelId="{08F11BDE-1F41-483A-863F-FAA48721BACC}" type="presOf" srcId="{1F7F4CA9-1C12-40AE-9140-FF0041494834}" destId="{10B925FD-419E-48ED-A340-C8364E068F53}" srcOrd="0" destOrd="0" presId="urn:microsoft.com/office/officeart/2005/8/layout/vList2"/>
    <dgm:cxn modelId="{43F2A644-3A92-4303-B4B0-92A0C7A86E1B}" type="presParOf" srcId="{F776EDA2-7807-474E-91F1-F4C2C484179A}" destId="{12241FA1-6ED5-4A76-A224-94C00DAE59DA}" srcOrd="0" destOrd="0" presId="urn:microsoft.com/office/officeart/2005/8/layout/vList2"/>
    <dgm:cxn modelId="{580A96DD-D241-42F7-B1C1-9449059350E4}" type="presParOf" srcId="{F776EDA2-7807-474E-91F1-F4C2C484179A}" destId="{10B925FD-419E-48ED-A340-C8364E068F53}" srcOrd="1" destOrd="0" presId="urn:microsoft.com/office/officeart/2005/8/layout/vList2"/>
    <dgm:cxn modelId="{BAA05FBF-92CB-47F0-BA31-77ACC7AFB3A4}" type="presParOf" srcId="{F776EDA2-7807-474E-91F1-F4C2C484179A}" destId="{C62E1092-BAE0-4673-B008-B668FFCDD43F}" srcOrd="2" destOrd="0" presId="urn:microsoft.com/office/officeart/2005/8/layout/vList2"/>
    <dgm:cxn modelId="{527BF494-A817-459E-B2F9-0CFB9B8913FE}" type="presParOf" srcId="{F776EDA2-7807-474E-91F1-F4C2C484179A}" destId="{60A57A38-11D1-40D9-AB88-116DC48476B6}" srcOrd="3" destOrd="0" presId="urn:microsoft.com/office/officeart/2005/8/layout/vList2"/>
    <dgm:cxn modelId="{2F51CE9F-8B57-486D-AE56-6CB2BDCD993A}" type="presParOf" srcId="{F776EDA2-7807-474E-91F1-F4C2C484179A}" destId="{BA20F1BD-43A9-4BED-8C21-9E60D6AEC07B}"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0E850-9DF7-46B6-8B4D-D1A30132B424}">
      <dsp:nvSpPr>
        <dsp:cNvPr id="0" name=""/>
        <dsp:cNvSpPr/>
      </dsp:nvSpPr>
      <dsp:spPr>
        <a:xfrm>
          <a:off x="0" y="737701"/>
          <a:ext cx="7775487" cy="136191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B719F-D4BA-40AA-A050-227B2F59E95D}">
      <dsp:nvSpPr>
        <dsp:cNvPr id="0" name=""/>
        <dsp:cNvSpPr/>
      </dsp:nvSpPr>
      <dsp:spPr>
        <a:xfrm>
          <a:off x="411978" y="1044131"/>
          <a:ext cx="749051" cy="7490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EB719-F822-4FB6-B9DF-8EB66AD088C6}">
      <dsp:nvSpPr>
        <dsp:cNvPr id="0" name=""/>
        <dsp:cNvSpPr/>
      </dsp:nvSpPr>
      <dsp:spPr>
        <a:xfrm>
          <a:off x="1573007" y="737701"/>
          <a:ext cx="3498969" cy="136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36" tIns="144136" rIns="144136" bIns="144136" numCol="1" spcCol="1270" anchor="ctr" anchorCtr="0">
          <a:noAutofit/>
        </a:bodyPr>
        <a:lstStyle/>
        <a:p>
          <a:pPr marL="0" lvl="0" indent="0" algn="l" defTabSz="1111250">
            <a:lnSpc>
              <a:spcPct val="100000"/>
            </a:lnSpc>
            <a:spcBef>
              <a:spcPct val="0"/>
            </a:spcBef>
            <a:spcAft>
              <a:spcPct val="35000"/>
            </a:spcAft>
            <a:buNone/>
          </a:pPr>
          <a:r>
            <a:rPr lang="en-US" sz="2500" b="1" kern="1200"/>
            <a:t>Next PO Monthly Calls</a:t>
          </a:r>
          <a:endParaRPr lang="en-US" sz="2500" kern="1200"/>
        </a:p>
      </dsp:txBody>
      <dsp:txXfrm>
        <a:off x="1573007" y="737701"/>
        <a:ext cx="3498969" cy="1361911"/>
      </dsp:txXfrm>
    </dsp:sp>
    <dsp:sp modelId="{B97D5787-3B7E-4816-BEBD-66B7EA7492AF}">
      <dsp:nvSpPr>
        <dsp:cNvPr id="0" name=""/>
        <dsp:cNvSpPr/>
      </dsp:nvSpPr>
      <dsp:spPr>
        <a:xfrm>
          <a:off x="5071976" y="737701"/>
          <a:ext cx="2703510" cy="136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36" tIns="144136" rIns="144136" bIns="144136" numCol="1" spcCol="1270" anchor="ctr" anchorCtr="0">
          <a:noAutofit/>
        </a:bodyPr>
        <a:lstStyle/>
        <a:p>
          <a:pPr marL="0" lvl="0" indent="0" algn="l" defTabSz="711200" rtl="0">
            <a:lnSpc>
              <a:spcPct val="100000"/>
            </a:lnSpc>
            <a:spcBef>
              <a:spcPct val="0"/>
            </a:spcBef>
            <a:spcAft>
              <a:spcPct val="35000"/>
            </a:spcAft>
            <a:buNone/>
          </a:pPr>
          <a:r>
            <a:rPr lang="en-US" sz="1600" b="0" kern="1200">
              <a:latin typeface="Calibri Light" panose="020F0302020204030204"/>
            </a:rPr>
            <a:t>6/8 at 11a and 6/10 at 2p</a:t>
          </a:r>
        </a:p>
      </dsp:txBody>
      <dsp:txXfrm>
        <a:off x="5071976" y="737701"/>
        <a:ext cx="2703510" cy="1361911"/>
      </dsp:txXfrm>
    </dsp:sp>
    <dsp:sp modelId="{DE309435-E0E1-44A6-89C9-CB37FFCE379F}">
      <dsp:nvSpPr>
        <dsp:cNvPr id="0" name=""/>
        <dsp:cNvSpPr/>
      </dsp:nvSpPr>
      <dsp:spPr>
        <a:xfrm>
          <a:off x="0" y="2440090"/>
          <a:ext cx="7775487" cy="136191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84656-047D-4049-854A-C1724D51AB8F}">
      <dsp:nvSpPr>
        <dsp:cNvPr id="0" name=""/>
        <dsp:cNvSpPr/>
      </dsp:nvSpPr>
      <dsp:spPr>
        <a:xfrm>
          <a:off x="411978" y="2746520"/>
          <a:ext cx="749051" cy="7490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CEA31B-D00E-478F-B34B-ACB3E5C61A71}">
      <dsp:nvSpPr>
        <dsp:cNvPr id="0" name=""/>
        <dsp:cNvSpPr/>
      </dsp:nvSpPr>
      <dsp:spPr>
        <a:xfrm>
          <a:off x="1573007" y="2440090"/>
          <a:ext cx="3498969" cy="136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36" tIns="144136" rIns="144136" bIns="144136" numCol="1" spcCol="1270" anchor="ctr" anchorCtr="0">
          <a:noAutofit/>
        </a:bodyPr>
        <a:lstStyle/>
        <a:p>
          <a:pPr marL="0" lvl="0" indent="0" algn="l" defTabSz="1111250">
            <a:lnSpc>
              <a:spcPct val="100000"/>
            </a:lnSpc>
            <a:spcBef>
              <a:spcPct val="0"/>
            </a:spcBef>
            <a:spcAft>
              <a:spcPct val="35000"/>
            </a:spcAft>
            <a:buNone/>
          </a:pPr>
          <a:r>
            <a:rPr lang="en-US" sz="2500" b="1" kern="1200"/>
            <a:t>PO 1:1’s</a:t>
          </a:r>
          <a:endParaRPr lang="en-US" sz="2500" kern="1200"/>
        </a:p>
      </dsp:txBody>
      <dsp:txXfrm>
        <a:off x="1573007" y="2440090"/>
        <a:ext cx="3498969" cy="1361911"/>
      </dsp:txXfrm>
    </dsp:sp>
    <dsp:sp modelId="{9A11AE89-FE57-4653-A969-668EE3D6B2F4}">
      <dsp:nvSpPr>
        <dsp:cNvPr id="0" name=""/>
        <dsp:cNvSpPr/>
      </dsp:nvSpPr>
      <dsp:spPr>
        <a:xfrm>
          <a:off x="5071976" y="2440090"/>
          <a:ext cx="2703510" cy="136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36" tIns="144136" rIns="144136" bIns="144136" numCol="1" spcCol="1270" anchor="ctr" anchorCtr="0">
          <a:noAutofit/>
        </a:bodyPr>
        <a:lstStyle/>
        <a:p>
          <a:pPr marL="0" lvl="0" indent="0" algn="l" defTabSz="666750">
            <a:lnSpc>
              <a:spcPct val="100000"/>
            </a:lnSpc>
            <a:spcBef>
              <a:spcPct val="0"/>
            </a:spcBef>
            <a:spcAft>
              <a:spcPct val="35000"/>
            </a:spcAft>
            <a:buNone/>
          </a:pPr>
          <a:r>
            <a:rPr lang="en-US" sz="1500" kern="1200"/>
            <a:t>Scheduled as needed with Coordinating Center</a:t>
          </a:r>
        </a:p>
        <a:p>
          <a:pPr marL="0" lvl="0" indent="0" algn="l" defTabSz="666750">
            <a:lnSpc>
              <a:spcPct val="100000"/>
            </a:lnSpc>
            <a:spcBef>
              <a:spcPct val="0"/>
            </a:spcBef>
            <a:spcAft>
              <a:spcPct val="35000"/>
            </a:spcAft>
            <a:buNone/>
          </a:pPr>
          <a:r>
            <a:rPr lang="en-US" sz="1500" kern="1200"/>
            <a:t>Contact @ </a:t>
          </a:r>
          <a:r>
            <a:rPr lang="en-US" sz="1500" kern="1200">
              <a:hlinkClick xmlns:r="http://schemas.openxmlformats.org/officeDocument/2006/relationships" r:id="rId3"/>
            </a:rPr>
            <a:t>INHALE-support@med.umich.edu</a:t>
          </a:r>
          <a:endParaRPr lang="en-US" sz="1500" kern="1200"/>
        </a:p>
      </dsp:txBody>
      <dsp:txXfrm>
        <a:off x="5071976" y="2440090"/>
        <a:ext cx="2703510" cy="1361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41FA1-6ED5-4A76-A224-94C00DAE59DA}">
      <dsp:nvSpPr>
        <dsp:cNvPr id="0" name=""/>
        <dsp:cNvSpPr/>
      </dsp:nvSpPr>
      <dsp:spPr>
        <a:xfrm>
          <a:off x="0" y="10057"/>
          <a:ext cx="5250769"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solidFill>
                <a:schemeClr val="bg1"/>
              </a:solidFill>
              <a:latin typeface="Calibri"/>
              <a:ea typeface="Inter SemiBold"/>
              <a:cs typeface="Times New Roman"/>
            </a:rPr>
            <a:t>Collaborative Wide Meeting </a:t>
          </a:r>
          <a:endParaRPr lang="en-US" sz="1600" b="0" kern="1200">
            <a:solidFill>
              <a:schemeClr val="bg1"/>
            </a:solidFill>
            <a:latin typeface="Inter SemiBold"/>
            <a:ea typeface="Inter SemiBold"/>
            <a:cs typeface="Times New Roman"/>
          </a:endParaRPr>
        </a:p>
      </dsp:txBody>
      <dsp:txXfrm>
        <a:off x="53916" y="63973"/>
        <a:ext cx="5142937" cy="996648"/>
      </dsp:txXfrm>
    </dsp:sp>
    <dsp:sp modelId="{10B925FD-419E-48ED-A340-C8364E068F53}">
      <dsp:nvSpPr>
        <dsp:cNvPr id="0" name=""/>
        <dsp:cNvSpPr/>
      </dsp:nvSpPr>
      <dsp:spPr>
        <a:xfrm>
          <a:off x="0" y="1114537"/>
          <a:ext cx="5250769"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1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0" kern="1200">
              <a:latin typeface="Calibri"/>
              <a:ea typeface="Calibri"/>
              <a:cs typeface="Calibri"/>
            </a:rPr>
            <a:t>Thursday, June 4th 8:30a – 3p</a:t>
          </a:r>
          <a:endParaRPr lang="en-US" sz="2000" kern="1200">
            <a:latin typeface="Calibri Light" panose="020F0302020204030204"/>
          </a:endParaRPr>
        </a:p>
        <a:p>
          <a:pPr marL="228600" lvl="1" indent="-228600" algn="l" defTabSz="889000" rtl="0">
            <a:lnSpc>
              <a:spcPct val="90000"/>
            </a:lnSpc>
            <a:spcBef>
              <a:spcPct val="0"/>
            </a:spcBef>
            <a:spcAft>
              <a:spcPct val="20000"/>
            </a:spcAft>
            <a:buChar char="•"/>
          </a:pPr>
          <a:r>
            <a:rPr lang="en-US" sz="2000" kern="1200">
              <a:latin typeface="Calibri"/>
              <a:ea typeface="Calibri"/>
              <a:cs typeface="Calibri"/>
            </a:rPr>
            <a:t>Breakfast and lunch are provided</a:t>
          </a:r>
        </a:p>
      </dsp:txBody>
      <dsp:txXfrm>
        <a:off x="0" y="1114537"/>
        <a:ext cx="5250769" cy="977040"/>
      </dsp:txXfrm>
    </dsp:sp>
    <dsp:sp modelId="{C62E1092-BAE0-4673-B008-B668FFCDD43F}">
      <dsp:nvSpPr>
        <dsp:cNvPr id="0" name=""/>
        <dsp:cNvSpPr/>
      </dsp:nvSpPr>
      <dsp:spPr>
        <a:xfrm>
          <a:off x="0" y="2091577"/>
          <a:ext cx="5250769"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solidFill>
                <a:srgbClr val="FFFFFF"/>
              </a:solidFill>
              <a:latin typeface="Calibri"/>
              <a:ea typeface="Calibri"/>
              <a:cs typeface="Arial"/>
            </a:rPr>
            <a:t>Meeting will be </a:t>
          </a:r>
          <a:r>
            <a:rPr lang="en-US" sz="2200" b="1" i="1" kern="1200">
              <a:solidFill>
                <a:srgbClr val="FFFFFF"/>
              </a:solidFill>
              <a:latin typeface="Calibri"/>
              <a:ea typeface="Calibri"/>
              <a:cs typeface="Arial"/>
            </a:rPr>
            <a:t>in-person </a:t>
          </a:r>
          <a:r>
            <a:rPr lang="en-US" sz="2200" b="0" kern="1200">
              <a:solidFill>
                <a:srgbClr val="FFFFFF"/>
              </a:solidFill>
              <a:latin typeface="Calibri"/>
              <a:ea typeface="Calibri"/>
              <a:cs typeface="Arial"/>
            </a:rPr>
            <a:t> at Lansing Community College</a:t>
          </a:r>
          <a:endParaRPr lang="en-US" sz="2200" kern="1200">
            <a:solidFill>
              <a:srgbClr val="FFFFFF"/>
            </a:solidFill>
            <a:latin typeface="Calibri"/>
            <a:ea typeface="+mn-ea"/>
            <a:cs typeface="+mn-cs"/>
          </a:endParaRPr>
        </a:p>
      </dsp:txBody>
      <dsp:txXfrm>
        <a:off x="53916" y="2145493"/>
        <a:ext cx="5142937" cy="996648"/>
      </dsp:txXfrm>
    </dsp:sp>
    <dsp:sp modelId="{BA20F1BD-43A9-4BED-8C21-9E60D6AEC07B}">
      <dsp:nvSpPr>
        <dsp:cNvPr id="0" name=""/>
        <dsp:cNvSpPr/>
      </dsp:nvSpPr>
      <dsp:spPr>
        <a:xfrm>
          <a:off x="0" y="3365977"/>
          <a:ext cx="5250769"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solidFill>
                <a:srgbClr val="FFFFFF"/>
              </a:solidFill>
              <a:latin typeface="Calibri"/>
              <a:ea typeface="Calibri"/>
              <a:cs typeface="Calibri"/>
            </a:rPr>
            <a:t>PO Clinical Champion and PO Admin attendance required for credit.</a:t>
          </a:r>
        </a:p>
      </dsp:txBody>
      <dsp:txXfrm>
        <a:off x="53916" y="3419893"/>
        <a:ext cx="5142937" cy="9966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33251-560F-4EEC-B369-A1C8C9ADA0C8}" type="datetimeFigureOut">
              <a:t>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0C392-97FA-4C28-A474-B65D27DA4620}" type="slidenum">
              <a:t>‹#›</a:t>
            </a:fld>
            <a:endParaRPr lang="en-US"/>
          </a:p>
        </p:txBody>
      </p:sp>
    </p:spTree>
    <p:extLst>
      <p:ext uri="{BB962C8B-B14F-4D97-AF65-F5344CB8AC3E}">
        <p14:creationId xmlns:p14="http://schemas.microsoft.com/office/powerpoint/2010/main" val="192187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5101C-4BB8-FC31-5387-92FADFC07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8A140-8B95-09E5-9A1B-9B71073C0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0A817-0A7E-1839-A84D-F3E2D9260BBF}"/>
              </a:ext>
            </a:extLst>
          </p:cNvPr>
          <p:cNvSpPr>
            <a:spLocks noGrp="1"/>
          </p:cNvSpPr>
          <p:nvPr>
            <p:ph type="body" idx="1"/>
          </p:nvPr>
        </p:nvSpPr>
        <p:spPr/>
        <p:txBody>
          <a:bodyPr/>
          <a:lstStyle/>
          <a:p>
            <a:r>
              <a:rPr lang="en-US">
                <a:ea typeface="Calibri"/>
                <a:cs typeface="Calibri"/>
              </a:rPr>
              <a:t>If you have any patients or caregivers who are interested please send them our way!</a:t>
            </a:r>
          </a:p>
        </p:txBody>
      </p:sp>
      <p:sp>
        <p:nvSpPr>
          <p:cNvPr id="4" name="Slide Number Placeholder 3">
            <a:extLst>
              <a:ext uri="{FF2B5EF4-FFF2-40B4-BE49-F238E27FC236}">
                <a16:creationId xmlns:a16="http://schemas.microsoft.com/office/drawing/2014/main" id="{2CE6BBBD-23D8-B888-9317-C8B216A36667}"/>
              </a:ext>
            </a:extLst>
          </p:cNvPr>
          <p:cNvSpPr>
            <a:spLocks noGrp="1"/>
          </p:cNvSpPr>
          <p:nvPr>
            <p:ph type="sldNum" sz="quarter" idx="5"/>
          </p:nvPr>
        </p:nvSpPr>
        <p:spPr/>
        <p:txBody>
          <a:bodyPr/>
          <a:lstStyle/>
          <a:p>
            <a:fld id="{E9F0C392-97FA-4C28-A474-B65D27DA4620}" type="slidenum">
              <a:rPr lang="en-US"/>
              <a:t>8</a:t>
            </a:fld>
            <a:endParaRPr lang="en-US"/>
          </a:p>
        </p:txBody>
      </p:sp>
    </p:spTree>
    <p:extLst>
      <p:ext uri="{BB962C8B-B14F-4D97-AF65-F5344CB8AC3E}">
        <p14:creationId xmlns:p14="http://schemas.microsoft.com/office/powerpoint/2010/main" val="222763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9E31F-2CE4-7944-A10D-E735E41E9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113EE-A8CC-12D4-84B5-73AC83ED5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7B317-0482-1063-918B-07132DA82D4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338460B-AB1B-65AA-6A74-D7C393DE1FB3}"/>
              </a:ext>
            </a:extLst>
          </p:cNvPr>
          <p:cNvSpPr>
            <a:spLocks noGrp="1"/>
          </p:cNvSpPr>
          <p:nvPr>
            <p:ph type="sldNum" sz="quarter" idx="5"/>
          </p:nvPr>
        </p:nvSpPr>
        <p:spPr/>
        <p:txBody>
          <a:bodyPr/>
          <a:lstStyle/>
          <a:p>
            <a:fld id="{E9F0C392-97FA-4C28-A474-B65D27DA4620}" type="slidenum">
              <a:rPr lang="en-US"/>
              <a:t>9</a:t>
            </a:fld>
            <a:endParaRPr lang="en-US"/>
          </a:p>
        </p:txBody>
      </p:sp>
    </p:spTree>
    <p:extLst>
      <p:ext uri="{BB962C8B-B14F-4D97-AF65-F5344CB8AC3E}">
        <p14:creationId xmlns:p14="http://schemas.microsoft.com/office/powerpoint/2010/main" val="91342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69B7B-5909-841A-DE5A-0A192ACBF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57760-E653-4DCB-87A0-766A9DA92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41AEA-7433-20B6-3084-568A60EF67F4}"/>
              </a:ext>
            </a:extLst>
          </p:cNvPr>
          <p:cNvSpPr>
            <a:spLocks noGrp="1"/>
          </p:cNvSpPr>
          <p:nvPr>
            <p:ph type="body" idx="1"/>
          </p:nvPr>
        </p:nvSpPr>
        <p:spPr/>
        <p:txBody>
          <a:bodyPr/>
          <a:lstStyle/>
          <a:p>
            <a:r>
              <a:rPr lang="en-US" b="1"/>
              <a:t>1. Modern, more organized homepage layout</a:t>
            </a:r>
            <a:br>
              <a:rPr lang="en-US" b="1">
                <a:cs typeface="+mn-lt"/>
              </a:rPr>
            </a:br>
            <a:r>
              <a:rPr lang="en-US" b="1"/>
              <a:t>The new site features a clean, updated homepage with clear sections for different audiences — Patients, Providers, and INHALE Members</a:t>
            </a:r>
            <a:r>
              <a:rPr lang="en-US"/>
              <a:t> — making it easier for visitors to find relevant information right away. It also highlights key initiative areas and program statistics (e.g., number of participating providers and resources available) on the homepage itself, giving a quick snapshot of the CQI’s reach and impact. </a:t>
            </a:r>
          </a:p>
          <a:p>
            <a:r>
              <a:rPr lang="en-US" b="1"/>
              <a:t>2. Improved navigation with streamlined menus</a:t>
            </a:r>
            <a:br>
              <a:rPr lang="en-US" b="1">
                <a:cs typeface="+mn-lt"/>
              </a:rPr>
            </a:br>
            <a:r>
              <a:rPr lang="en-US" b="1"/>
              <a:t>The new site has restructured navigation with intuitive top-level menus including </a:t>
            </a:r>
            <a:r>
              <a:rPr lang="en-US" i="1"/>
              <a:t>About Us, Initiatives, Measures, Resources,</a:t>
            </a:r>
            <a:r>
              <a:rPr lang="en-US"/>
              <a:t> and </a:t>
            </a:r>
            <a:r>
              <a:rPr lang="en-US" i="1"/>
              <a:t>Members</a:t>
            </a:r>
            <a:r>
              <a:rPr lang="en-US"/>
              <a:t> — helping users jump directly to program content, dashboards, toolkits, and portals without clicking through multiple pages. </a:t>
            </a:r>
            <a:endParaRPr lang="en-US">
              <a:ea typeface="Calibri"/>
              <a:cs typeface="Calibri"/>
            </a:endParaRPr>
          </a:p>
          <a:p>
            <a:r>
              <a:rPr lang="en-US" b="1"/>
              <a:t>3. Dedicated resource organization</a:t>
            </a:r>
            <a:br>
              <a:rPr lang="en-US" b="1">
                <a:cs typeface="+mn-lt"/>
              </a:rPr>
            </a:br>
            <a:r>
              <a:rPr lang="en-US" b="1"/>
              <a:t>While the old site lists toolkits and resources under broader menus, the new site </a:t>
            </a:r>
            <a:r>
              <a:rPr lang="en-US" i="1"/>
              <a:t>centralizes</a:t>
            </a:r>
            <a:r>
              <a:rPr lang="en-US"/>
              <a:t> the </a:t>
            </a:r>
            <a:r>
              <a:rPr lang="en-US" b="1"/>
              <a:t>Resource Library</a:t>
            </a:r>
            <a:r>
              <a:rPr lang="en-US"/>
              <a:t> and </a:t>
            </a:r>
            <a:r>
              <a:rPr lang="en-US" b="1"/>
              <a:t>Toolkits</a:t>
            </a:r>
            <a:r>
              <a:rPr lang="en-US"/>
              <a:t>, and integrates them into primary navigation — making educational materials, toolkits, and support resources easier to access. </a:t>
            </a:r>
            <a:endParaRPr lang="en-US">
              <a:ea typeface="Calibri"/>
              <a:cs typeface="Calibri"/>
            </a:endParaRPr>
          </a:p>
          <a:p>
            <a:r>
              <a:rPr lang="en-US" b="1"/>
              <a:t>4. Clear pathways to key external tools</a:t>
            </a:r>
            <a:br>
              <a:rPr lang="en-US" b="1">
                <a:cs typeface="+mn-lt"/>
              </a:rPr>
            </a:br>
            <a:r>
              <a:rPr lang="en-US" b="1"/>
              <a:t>The new website explicitly links to essential portals like the Data Dashboard</a:t>
            </a:r>
            <a:r>
              <a:rPr lang="en-US"/>
              <a:t> and </a:t>
            </a:r>
            <a:r>
              <a:rPr lang="en-US" b="1"/>
              <a:t>Admin Portal</a:t>
            </a:r>
            <a:r>
              <a:rPr lang="en-US"/>
              <a:t>, and lays them out as separate navigation items rather than buried links. This helps physician organizations and members more quickly access the systems they use for CQI participation and reporting. </a:t>
            </a:r>
            <a:endParaRPr lang="en-US">
              <a:ea typeface="Calibri"/>
              <a:cs typeface="Calibri"/>
            </a:endParaRPr>
          </a:p>
          <a:p>
            <a:r>
              <a:rPr lang="en-US" b="1"/>
              <a:t>5. “Help” and direct support features</a:t>
            </a:r>
            <a:br>
              <a:rPr lang="en-US" b="1">
                <a:cs typeface="+mn-lt"/>
              </a:rPr>
            </a:br>
            <a:r>
              <a:rPr lang="en-US" b="1"/>
              <a:t>The updated site includes a dedicated Help</a:t>
            </a:r>
            <a:r>
              <a:rPr lang="en-US"/>
              <a:t> section (e.g., </a:t>
            </a:r>
            <a:r>
              <a:rPr lang="en-US" i="1"/>
              <a:t>Ask the Pharmacist</a:t>
            </a:r>
            <a:r>
              <a:rPr lang="en-US"/>
              <a:t> and </a:t>
            </a:r>
            <a:r>
              <a:rPr lang="en-US" i="1"/>
              <a:t>Contact Us</a:t>
            </a:r>
            <a:r>
              <a:rPr lang="en-US"/>
              <a:t>) visible in the main menu — providing easier access to support compared with the older structure. </a:t>
            </a:r>
            <a:endParaRPr lang="en-US">
              <a:ea typeface="Calibri"/>
              <a:cs typeface="Calibri"/>
            </a:endParaRPr>
          </a:p>
          <a:p>
            <a:r>
              <a:rPr lang="en-US" b="1"/>
              <a:t>6. Enhanced visuals and storytelling elements</a:t>
            </a:r>
            <a:br>
              <a:rPr lang="en-US" b="1">
                <a:cs typeface="+mn-lt"/>
              </a:rPr>
            </a:br>
            <a:r>
              <a:rPr lang="en-US" b="1"/>
              <a:t>The new layout features imagery or visual statistics (e.g., counts of provider organizations, resources, and courses) and sections like </a:t>
            </a:r>
            <a:r>
              <a:rPr lang="en-US" i="1"/>
              <a:t>Lung Health News</a:t>
            </a:r>
            <a:r>
              <a:rPr lang="en-US"/>
              <a:t> and </a:t>
            </a:r>
            <a:r>
              <a:rPr lang="en-US" i="1"/>
              <a:t>Insights</a:t>
            </a:r>
            <a:r>
              <a:rPr lang="en-US"/>
              <a:t> that showcase updates and learning opportunities in a more engaging way than the largely text-heavy old site. </a:t>
            </a:r>
            <a:endParaRPr lang="en-US">
              <a:ea typeface="Calibri"/>
              <a:cs typeface="Calibri"/>
            </a:endParaRPr>
          </a:p>
          <a:p>
            <a:r>
              <a:rPr lang="en-US" b="1"/>
              <a:t>7. Audience-specific content blocks</a:t>
            </a:r>
            <a:br>
              <a:rPr lang="en-US" b="1">
                <a:cs typeface="+mn-lt"/>
              </a:rPr>
            </a:br>
            <a:r>
              <a:rPr lang="en-US" b="1"/>
              <a:t>Instead of a general homepage, the new design splits content by audience type — patients vs. providers vs. members — helping each group more quickly find relevant resources and information tailored to their needs. </a:t>
            </a:r>
            <a:endParaRPr lang="en-US"/>
          </a:p>
          <a:p>
            <a:r>
              <a:rPr lang="en-US"/>
              <a:t>In contrast, the </a:t>
            </a:r>
            <a:r>
              <a:rPr lang="en-US" b="1"/>
              <a:t>old site</a:t>
            </a:r>
            <a:r>
              <a:rPr lang="en-US"/>
              <a:t> offered robust informational content (e.g., QI initiatives, committee information, toolkits, and Dashboard access) but with broader menus and less visual prioritization of key content areas, making it harder to navigate at a glance. The new site focuses on improved user experience through clearer navigation, more engaging presentation, and better organization of key tools and resources. </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7D2BC470-EB78-F7A3-61AA-6B6463FA3B59}"/>
              </a:ext>
            </a:extLst>
          </p:cNvPr>
          <p:cNvSpPr>
            <a:spLocks noGrp="1"/>
          </p:cNvSpPr>
          <p:nvPr>
            <p:ph type="sldNum" sz="quarter" idx="5"/>
          </p:nvPr>
        </p:nvSpPr>
        <p:spPr/>
        <p:txBody>
          <a:bodyPr/>
          <a:lstStyle/>
          <a:p>
            <a:fld id="{E9F0C392-97FA-4C28-A474-B65D27DA4620}" type="slidenum">
              <a:rPr lang="en-US"/>
              <a:t>11</a:t>
            </a:fld>
            <a:endParaRPr lang="en-US"/>
          </a:p>
        </p:txBody>
      </p:sp>
    </p:spTree>
    <p:extLst>
      <p:ext uri="{BB962C8B-B14F-4D97-AF65-F5344CB8AC3E}">
        <p14:creationId xmlns:p14="http://schemas.microsoft.com/office/powerpoint/2010/main" val="91479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4AC4A-CFA3-B758-C03D-297A3DEE5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5A7AA-3B50-FFAE-B7C0-4A4AE0FF0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1D0C3-AFD2-F02A-A3F8-979CDBFC55A7}"/>
              </a:ext>
            </a:extLst>
          </p:cNvPr>
          <p:cNvSpPr>
            <a:spLocks noGrp="1"/>
          </p:cNvSpPr>
          <p:nvPr>
            <p:ph type="body" idx="1"/>
          </p:nvPr>
        </p:nvSpPr>
        <p:spPr/>
        <p:txBody>
          <a:bodyPr/>
          <a:lstStyle/>
          <a:p>
            <a:r>
              <a:rPr lang="en-US" b="1"/>
              <a:t>1. Modern, more organized homepage layout</a:t>
            </a:r>
            <a:br>
              <a:rPr lang="en-US" b="1">
                <a:cs typeface="+mn-lt"/>
              </a:rPr>
            </a:br>
            <a:r>
              <a:rPr lang="en-US" b="1"/>
              <a:t>The new site features a clean, updated homepage with clear sections for different audiences — Patients, Providers, and INHALE Members</a:t>
            </a:r>
            <a:r>
              <a:rPr lang="en-US"/>
              <a:t> — making it easier for visitors to find relevant information right away. It also highlights key initiative areas and program statistics (e.g., number of participating providers and resources available) on the homepage itself, giving a quick snapshot of the CQI’s reach and impact. </a:t>
            </a:r>
          </a:p>
          <a:p>
            <a:r>
              <a:rPr lang="en-US" b="1"/>
              <a:t>2. Improved navigation with streamlined menus</a:t>
            </a:r>
            <a:br>
              <a:rPr lang="en-US" b="1">
                <a:cs typeface="+mn-lt"/>
              </a:rPr>
            </a:br>
            <a:r>
              <a:rPr lang="en-US" b="1"/>
              <a:t>The new site has restructured navigation with intuitive top-level menus including </a:t>
            </a:r>
            <a:r>
              <a:rPr lang="en-US" i="1"/>
              <a:t>About Us, Initiatives, Measures, Resources,</a:t>
            </a:r>
            <a:r>
              <a:rPr lang="en-US"/>
              <a:t> and </a:t>
            </a:r>
            <a:r>
              <a:rPr lang="en-US" i="1"/>
              <a:t>Members</a:t>
            </a:r>
            <a:r>
              <a:rPr lang="en-US"/>
              <a:t> — helping users jump directly to program content, dashboards, toolkits, and portals without clicking through multiple pages. </a:t>
            </a:r>
            <a:endParaRPr lang="en-US">
              <a:ea typeface="Calibri"/>
              <a:cs typeface="Calibri"/>
            </a:endParaRPr>
          </a:p>
          <a:p>
            <a:r>
              <a:rPr lang="en-US" b="1"/>
              <a:t>3. Dedicated resource organization</a:t>
            </a:r>
            <a:br>
              <a:rPr lang="en-US" b="1">
                <a:cs typeface="+mn-lt"/>
              </a:rPr>
            </a:br>
            <a:r>
              <a:rPr lang="en-US" b="1"/>
              <a:t>While the old site lists toolkits and resources under broader menus, the new site </a:t>
            </a:r>
            <a:r>
              <a:rPr lang="en-US" i="1"/>
              <a:t>centralizes</a:t>
            </a:r>
            <a:r>
              <a:rPr lang="en-US"/>
              <a:t> the </a:t>
            </a:r>
            <a:r>
              <a:rPr lang="en-US" b="1"/>
              <a:t>Resource Library</a:t>
            </a:r>
            <a:r>
              <a:rPr lang="en-US"/>
              <a:t> and </a:t>
            </a:r>
            <a:r>
              <a:rPr lang="en-US" b="1"/>
              <a:t>Toolkits</a:t>
            </a:r>
            <a:r>
              <a:rPr lang="en-US"/>
              <a:t>, and integrates them into primary navigation — making educational materials, toolkits, and support resources easier to access. </a:t>
            </a:r>
            <a:endParaRPr lang="en-US">
              <a:ea typeface="Calibri"/>
              <a:cs typeface="Calibri"/>
            </a:endParaRPr>
          </a:p>
          <a:p>
            <a:r>
              <a:rPr lang="en-US" b="1"/>
              <a:t>4. Clear pathways to key external tools</a:t>
            </a:r>
            <a:br>
              <a:rPr lang="en-US" b="1">
                <a:cs typeface="+mn-lt"/>
              </a:rPr>
            </a:br>
            <a:r>
              <a:rPr lang="en-US" b="1"/>
              <a:t>The new website explicitly links to essential portals like the Data Dashboard</a:t>
            </a:r>
            <a:r>
              <a:rPr lang="en-US"/>
              <a:t> and </a:t>
            </a:r>
            <a:r>
              <a:rPr lang="en-US" b="1"/>
              <a:t>Admin Portal</a:t>
            </a:r>
            <a:r>
              <a:rPr lang="en-US"/>
              <a:t>, and lays them out as separate navigation items rather than buried links. This helps physician organizations and members more quickly access the systems they use for CQI participation and reporting. </a:t>
            </a:r>
            <a:endParaRPr lang="en-US">
              <a:ea typeface="Calibri"/>
              <a:cs typeface="Calibri"/>
            </a:endParaRPr>
          </a:p>
          <a:p>
            <a:r>
              <a:rPr lang="en-US" b="1"/>
              <a:t>5. “Help” and direct support features</a:t>
            </a:r>
            <a:br>
              <a:rPr lang="en-US" b="1">
                <a:cs typeface="+mn-lt"/>
              </a:rPr>
            </a:br>
            <a:r>
              <a:rPr lang="en-US" b="1"/>
              <a:t>The updated site includes a dedicated Help</a:t>
            </a:r>
            <a:r>
              <a:rPr lang="en-US"/>
              <a:t> section (e.g., </a:t>
            </a:r>
            <a:r>
              <a:rPr lang="en-US" i="1"/>
              <a:t>Ask the Pharmacist</a:t>
            </a:r>
            <a:r>
              <a:rPr lang="en-US"/>
              <a:t> and </a:t>
            </a:r>
            <a:r>
              <a:rPr lang="en-US" i="1"/>
              <a:t>Contact Us</a:t>
            </a:r>
            <a:r>
              <a:rPr lang="en-US"/>
              <a:t>) visible in the main menu — providing easier access to support compared with the older structure. </a:t>
            </a:r>
            <a:endParaRPr lang="en-US">
              <a:ea typeface="Calibri"/>
              <a:cs typeface="Calibri"/>
            </a:endParaRPr>
          </a:p>
          <a:p>
            <a:r>
              <a:rPr lang="en-US" b="1"/>
              <a:t>6. Enhanced visuals and storytelling elements</a:t>
            </a:r>
            <a:br>
              <a:rPr lang="en-US" b="1">
                <a:cs typeface="+mn-lt"/>
              </a:rPr>
            </a:br>
            <a:r>
              <a:rPr lang="en-US" b="1"/>
              <a:t>The new layout features imagery or visual statistics (e.g., counts of provider organizations, resources, and courses) and sections like </a:t>
            </a:r>
            <a:r>
              <a:rPr lang="en-US" i="1"/>
              <a:t>Lung Health News</a:t>
            </a:r>
            <a:r>
              <a:rPr lang="en-US"/>
              <a:t> and </a:t>
            </a:r>
            <a:r>
              <a:rPr lang="en-US" i="1"/>
              <a:t>Insights</a:t>
            </a:r>
            <a:r>
              <a:rPr lang="en-US"/>
              <a:t> that showcase updates and learning opportunities in a more engaging way than the largely text-heavy old site. </a:t>
            </a:r>
            <a:endParaRPr lang="en-US">
              <a:ea typeface="Calibri"/>
              <a:cs typeface="Calibri"/>
            </a:endParaRPr>
          </a:p>
          <a:p>
            <a:r>
              <a:rPr lang="en-US" b="1"/>
              <a:t>7. Audience-specific content blocks</a:t>
            </a:r>
            <a:br>
              <a:rPr lang="en-US" b="1">
                <a:cs typeface="+mn-lt"/>
              </a:rPr>
            </a:br>
            <a:r>
              <a:rPr lang="en-US" b="1"/>
              <a:t>Instead of a general homepage, the new design splits content by audience type — patients vs. providers vs. members — helping each group more quickly find relevant resources and information tailored to their needs. </a:t>
            </a:r>
            <a:endParaRPr lang="en-US"/>
          </a:p>
          <a:p>
            <a:r>
              <a:rPr lang="en-US"/>
              <a:t>In contrast, the </a:t>
            </a:r>
            <a:r>
              <a:rPr lang="en-US" b="1"/>
              <a:t>old site</a:t>
            </a:r>
            <a:r>
              <a:rPr lang="en-US"/>
              <a:t> offered robust informational content (e.g., QI initiatives, committee information, toolkits, and Dashboard access) but with broader menus and less visual prioritization of key content areas, making it harder to navigate at a glance. The new site focuses on improved user experience through clearer navigation, more engaging presentation, and better organization of key tools and resources. </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5689F214-E733-FEB3-0AA8-247D7F84CD8C}"/>
              </a:ext>
            </a:extLst>
          </p:cNvPr>
          <p:cNvSpPr>
            <a:spLocks noGrp="1"/>
          </p:cNvSpPr>
          <p:nvPr>
            <p:ph type="sldNum" sz="quarter" idx="5"/>
          </p:nvPr>
        </p:nvSpPr>
        <p:spPr/>
        <p:txBody>
          <a:bodyPr/>
          <a:lstStyle/>
          <a:p>
            <a:fld id="{E9F0C392-97FA-4C28-A474-B65D27DA4620}" type="slidenum">
              <a:rPr lang="en-US"/>
              <a:t>12</a:t>
            </a:fld>
            <a:endParaRPr lang="en-US"/>
          </a:p>
        </p:txBody>
      </p:sp>
    </p:spTree>
    <p:extLst>
      <p:ext uri="{BB962C8B-B14F-4D97-AF65-F5344CB8AC3E}">
        <p14:creationId xmlns:p14="http://schemas.microsoft.com/office/powerpoint/2010/main" val="283641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have any patients or caregivers who are interested please send them our way!</a:t>
            </a:r>
          </a:p>
        </p:txBody>
      </p:sp>
      <p:sp>
        <p:nvSpPr>
          <p:cNvPr id="4" name="Slide Number Placeholder 3"/>
          <p:cNvSpPr>
            <a:spLocks noGrp="1"/>
          </p:cNvSpPr>
          <p:nvPr>
            <p:ph type="sldNum" sz="quarter" idx="5"/>
          </p:nvPr>
        </p:nvSpPr>
        <p:spPr/>
        <p:txBody>
          <a:bodyPr/>
          <a:lstStyle/>
          <a:p>
            <a:fld id="{E9F0C392-97FA-4C28-A474-B65D27DA4620}" type="slidenum">
              <a:rPr lang="en-US"/>
              <a:t>14</a:t>
            </a:fld>
            <a:endParaRPr lang="en-US"/>
          </a:p>
        </p:txBody>
      </p:sp>
    </p:spTree>
    <p:extLst>
      <p:ext uri="{BB962C8B-B14F-4D97-AF65-F5344CB8AC3E}">
        <p14:creationId xmlns:p14="http://schemas.microsoft.com/office/powerpoint/2010/main" val="193967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B7C5C-19E0-65A3-2F4A-EE3C96F6D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038ED-6176-E8EC-BE5A-6D638CD58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7BB053-A0F8-DF5E-9295-C8229A0910DB}"/>
              </a:ext>
            </a:extLst>
          </p:cNvPr>
          <p:cNvSpPr>
            <a:spLocks noGrp="1"/>
          </p:cNvSpPr>
          <p:nvPr>
            <p:ph type="body" idx="1"/>
          </p:nvPr>
        </p:nvSpPr>
        <p:spPr/>
        <p:txBody>
          <a:bodyPr/>
          <a:lstStyle/>
          <a:p>
            <a:r>
              <a:rPr lang="en-US">
                <a:ea typeface="Calibri"/>
                <a:cs typeface="Calibri"/>
              </a:rPr>
              <a:t>If you have any patients or caregivers who are interested please send them our way!</a:t>
            </a:r>
          </a:p>
        </p:txBody>
      </p:sp>
      <p:sp>
        <p:nvSpPr>
          <p:cNvPr id="4" name="Slide Number Placeholder 3">
            <a:extLst>
              <a:ext uri="{FF2B5EF4-FFF2-40B4-BE49-F238E27FC236}">
                <a16:creationId xmlns:a16="http://schemas.microsoft.com/office/drawing/2014/main" id="{7C603F60-473A-7559-B187-80B1C669D565}"/>
              </a:ext>
            </a:extLst>
          </p:cNvPr>
          <p:cNvSpPr>
            <a:spLocks noGrp="1"/>
          </p:cNvSpPr>
          <p:nvPr>
            <p:ph type="sldNum" sz="quarter" idx="5"/>
          </p:nvPr>
        </p:nvSpPr>
        <p:spPr/>
        <p:txBody>
          <a:bodyPr/>
          <a:lstStyle/>
          <a:p>
            <a:fld id="{E9F0C392-97FA-4C28-A474-B65D27DA4620}" type="slidenum">
              <a:rPr lang="en-US"/>
              <a:t>15</a:t>
            </a:fld>
            <a:endParaRPr lang="en-US"/>
          </a:p>
        </p:txBody>
      </p:sp>
    </p:spTree>
    <p:extLst>
      <p:ext uri="{BB962C8B-B14F-4D97-AF65-F5344CB8AC3E}">
        <p14:creationId xmlns:p14="http://schemas.microsoft.com/office/powerpoint/2010/main" val="250560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5C803-B830-2C6A-EC5A-18E5B7AB0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AF640-9E26-FA19-19CA-578CD8B1B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12B72-C511-C38D-547D-8F9F1465D70C}"/>
              </a:ext>
            </a:extLst>
          </p:cNvPr>
          <p:cNvSpPr>
            <a:spLocks noGrp="1"/>
          </p:cNvSpPr>
          <p:nvPr>
            <p:ph type="body" idx="1"/>
          </p:nvPr>
        </p:nvSpPr>
        <p:spPr/>
        <p:txBody>
          <a:bodyPr/>
          <a:lstStyle/>
          <a:p>
            <a:r>
              <a:rPr lang="en-US">
                <a:ea typeface="Calibri"/>
                <a:cs typeface="Calibri"/>
              </a:rPr>
              <a:t>If you have any patients or caregivers who are interested please send them our way!</a:t>
            </a:r>
          </a:p>
        </p:txBody>
      </p:sp>
      <p:sp>
        <p:nvSpPr>
          <p:cNvPr id="4" name="Slide Number Placeholder 3">
            <a:extLst>
              <a:ext uri="{FF2B5EF4-FFF2-40B4-BE49-F238E27FC236}">
                <a16:creationId xmlns:a16="http://schemas.microsoft.com/office/drawing/2014/main" id="{19291940-B14C-2FD9-75E6-3EC960FB6F63}"/>
              </a:ext>
            </a:extLst>
          </p:cNvPr>
          <p:cNvSpPr>
            <a:spLocks noGrp="1"/>
          </p:cNvSpPr>
          <p:nvPr>
            <p:ph type="sldNum" sz="quarter" idx="5"/>
          </p:nvPr>
        </p:nvSpPr>
        <p:spPr/>
        <p:txBody>
          <a:bodyPr/>
          <a:lstStyle/>
          <a:p>
            <a:fld id="{E9F0C392-97FA-4C28-A474-B65D27DA4620}" type="slidenum">
              <a:rPr lang="en-US"/>
              <a:t>16</a:t>
            </a:fld>
            <a:endParaRPr lang="en-US"/>
          </a:p>
        </p:txBody>
      </p:sp>
    </p:spTree>
    <p:extLst>
      <p:ext uri="{BB962C8B-B14F-4D97-AF65-F5344CB8AC3E}">
        <p14:creationId xmlns:p14="http://schemas.microsoft.com/office/powerpoint/2010/main" val="320929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93B56-67FB-4CA5-DB36-0AED92A8C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CCEBA-3DCD-5CB9-D913-F1AFF30F3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E4753-BCDB-670E-9F2C-6785F14957F3}"/>
              </a:ext>
            </a:extLst>
          </p:cNvPr>
          <p:cNvSpPr>
            <a:spLocks noGrp="1"/>
          </p:cNvSpPr>
          <p:nvPr>
            <p:ph type="body" idx="1"/>
          </p:nvPr>
        </p:nvSpPr>
        <p:spPr/>
        <p:txBody>
          <a:bodyPr/>
          <a:lstStyle/>
          <a:p>
            <a:r>
              <a:rPr lang="en-US">
                <a:ea typeface="Calibri"/>
                <a:cs typeface="Calibri"/>
              </a:rPr>
              <a:t>If you have any patients or caregivers who are interested please send them our way!</a:t>
            </a:r>
          </a:p>
        </p:txBody>
      </p:sp>
      <p:sp>
        <p:nvSpPr>
          <p:cNvPr id="4" name="Slide Number Placeholder 3">
            <a:extLst>
              <a:ext uri="{FF2B5EF4-FFF2-40B4-BE49-F238E27FC236}">
                <a16:creationId xmlns:a16="http://schemas.microsoft.com/office/drawing/2014/main" id="{35801D18-FD50-53DE-02A6-62CE4F3730C1}"/>
              </a:ext>
            </a:extLst>
          </p:cNvPr>
          <p:cNvSpPr>
            <a:spLocks noGrp="1"/>
          </p:cNvSpPr>
          <p:nvPr>
            <p:ph type="sldNum" sz="quarter" idx="5"/>
          </p:nvPr>
        </p:nvSpPr>
        <p:spPr/>
        <p:txBody>
          <a:bodyPr/>
          <a:lstStyle/>
          <a:p>
            <a:fld id="{E9F0C392-97FA-4C28-A474-B65D27DA4620}" type="slidenum">
              <a:rPr lang="en-US"/>
              <a:t>17</a:t>
            </a:fld>
            <a:endParaRPr lang="en-US"/>
          </a:p>
        </p:txBody>
      </p:sp>
    </p:spTree>
    <p:extLst>
      <p:ext uri="{BB962C8B-B14F-4D97-AF65-F5344CB8AC3E}">
        <p14:creationId xmlns:p14="http://schemas.microsoft.com/office/powerpoint/2010/main" val="298053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FEBC3-A24B-5EC0-777A-3DE40171C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24A2F-BDF0-ED67-37BE-7F95AE7D9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36644-6104-8A0E-1741-70D9C0190C90}"/>
              </a:ext>
            </a:extLst>
          </p:cNvPr>
          <p:cNvSpPr>
            <a:spLocks noGrp="1"/>
          </p:cNvSpPr>
          <p:nvPr>
            <p:ph type="body" idx="1"/>
          </p:nvPr>
        </p:nvSpPr>
        <p:spPr/>
        <p:txBody>
          <a:bodyPr/>
          <a:lstStyle/>
          <a:p>
            <a:r>
              <a:rPr lang="en-US">
                <a:ea typeface="Calibri"/>
                <a:cs typeface="Calibri"/>
              </a:rPr>
              <a:t>If you have any patients or caregivers who are interested please send them our way!</a:t>
            </a:r>
          </a:p>
        </p:txBody>
      </p:sp>
      <p:sp>
        <p:nvSpPr>
          <p:cNvPr id="4" name="Slide Number Placeholder 3">
            <a:extLst>
              <a:ext uri="{FF2B5EF4-FFF2-40B4-BE49-F238E27FC236}">
                <a16:creationId xmlns:a16="http://schemas.microsoft.com/office/drawing/2014/main" id="{B2F4533C-AC91-76C9-C86E-DA0DDDD7C7DF}"/>
              </a:ext>
            </a:extLst>
          </p:cNvPr>
          <p:cNvSpPr>
            <a:spLocks noGrp="1"/>
          </p:cNvSpPr>
          <p:nvPr>
            <p:ph type="sldNum" sz="quarter" idx="5"/>
          </p:nvPr>
        </p:nvSpPr>
        <p:spPr/>
        <p:txBody>
          <a:bodyPr/>
          <a:lstStyle/>
          <a:p>
            <a:fld id="{E9F0C392-97FA-4C28-A474-B65D27DA4620}" type="slidenum">
              <a:rPr lang="en-US"/>
              <a:t>18</a:t>
            </a:fld>
            <a:endParaRPr lang="en-US"/>
          </a:p>
        </p:txBody>
      </p:sp>
    </p:spTree>
    <p:extLst>
      <p:ext uri="{BB962C8B-B14F-4D97-AF65-F5344CB8AC3E}">
        <p14:creationId xmlns:p14="http://schemas.microsoft.com/office/powerpoint/2010/main" val="296301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88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F16A7-8FCD-F556-82B6-3EE990531F01}"/>
              </a:ext>
            </a:extLst>
          </p:cNvPr>
          <p:cNvSpPr>
            <a:spLocks noGrp="1"/>
          </p:cNvSpPr>
          <p:nvPr>
            <p:ph type="dt" sz="half" idx="10"/>
          </p:nvPr>
        </p:nvSpPr>
        <p:spPr>
          <a:xfrm>
            <a:off x="838200" y="6356350"/>
            <a:ext cx="2743200" cy="365125"/>
          </a:xfrm>
          <a:prstGeom prst="rect">
            <a:avLst/>
          </a:prstGeom>
        </p:spPr>
        <p:txBody>
          <a:bodyPr/>
          <a:lstStyle/>
          <a:p>
            <a:fld id="{1D12F53F-2588-40C1-B46D-ED8BBD2D8B61}" type="datetimeFigureOut">
              <a:rPr lang="en-US" smtClean="0"/>
              <a:t>5/20/26</a:t>
            </a:fld>
            <a:endParaRPr lang="en-US"/>
          </a:p>
        </p:txBody>
      </p:sp>
      <p:sp>
        <p:nvSpPr>
          <p:cNvPr id="5" name="Footer Placeholder 4">
            <a:extLst>
              <a:ext uri="{FF2B5EF4-FFF2-40B4-BE49-F238E27FC236}">
                <a16:creationId xmlns:a16="http://schemas.microsoft.com/office/drawing/2014/main" id="{452A1E0F-E968-A845-5F77-438E4CA310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FF4602-24D5-CD73-4F63-E8ADB145702F}"/>
              </a:ext>
            </a:extLst>
          </p:cNvPr>
          <p:cNvSpPr>
            <a:spLocks noGrp="1"/>
          </p:cNvSpPr>
          <p:nvPr>
            <p:ph type="sldNum" sz="quarter" idx="12"/>
          </p:nvPr>
        </p:nvSpPr>
        <p:spPr>
          <a:xfrm>
            <a:off x="8610600" y="6356350"/>
            <a:ext cx="2743200" cy="365125"/>
          </a:xfrm>
          <a:prstGeom prst="rect">
            <a:avLst/>
          </a:prstGeom>
        </p:spPr>
        <p:txBody>
          <a:bodyPr/>
          <a:lstStyle/>
          <a:p>
            <a:fld id="{F08FB58D-B08A-4CF0-A090-28E6C2229870}" type="slidenum">
              <a:rPr lang="en-US" smtClean="0"/>
              <a:t>‹#›</a:t>
            </a:fld>
            <a:endParaRPr lang="en-US"/>
          </a:p>
        </p:txBody>
      </p:sp>
    </p:spTree>
    <p:extLst>
      <p:ext uri="{BB962C8B-B14F-4D97-AF65-F5344CB8AC3E}">
        <p14:creationId xmlns:p14="http://schemas.microsoft.com/office/powerpoint/2010/main" val="418852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645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0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hyperlink" Target="https://portal.inhalecqi.org/inhale/l3-registration-form" TargetMode="External"/><Relationship Id="rId5" Type="http://schemas.openxmlformats.org/officeDocument/2006/relationships/image" Target="../media/image5.sv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sv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7.sv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svg"/><Relationship Id="rId7" Type="http://schemas.openxmlformats.org/officeDocument/2006/relationships/hyperlink" Target="mailto:inhale-support@med.umich.ed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sv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sv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sv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5.sv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sv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www.inhalecqi.org/" TargetMode="External"/><Relationship Id="rId13"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37.png"/><Relationship Id="rId17" Type="http://schemas.openxmlformats.org/officeDocument/2006/relationships/image" Target="../media/image39.png"/><Relationship Id="rId2" Type="http://schemas.openxmlformats.org/officeDocument/2006/relationships/image" Target="../media/image35.png"/><Relationship Id="rId16"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image" Target="../media/image3.svg"/><Relationship Id="rId11" Type="http://schemas.microsoft.com/office/2007/relationships/hdphoto" Target="../media/hdphoto2.wdp"/><Relationship Id="rId5" Type="http://schemas.openxmlformats.org/officeDocument/2006/relationships/image" Target="../media/image2.png"/><Relationship Id="rId15" Type="http://schemas.openxmlformats.org/officeDocument/2006/relationships/image" Target="../media/image38.png"/><Relationship Id="rId10" Type="http://schemas.openxmlformats.org/officeDocument/2006/relationships/image" Target="../media/image36.png"/><Relationship Id="rId4" Type="http://schemas.openxmlformats.org/officeDocument/2006/relationships/image" Target="../media/image7.svg"/><Relationship Id="rId9" Type="http://schemas.openxmlformats.org/officeDocument/2006/relationships/hyperlink" Target="mailto:inhale-support@med.umich.edu" TargetMode="External"/><Relationship Id="rId14" Type="http://schemas.openxmlformats.org/officeDocument/2006/relationships/hyperlink" Target="mailto:MichiganDataCollaborative@med.umich.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hyperlink" Target="https://svgsilh.com/00bcd4/image/1454338.html" TargetMode="External"/><Relationship Id="rId2"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svg"/><Relationship Id="rId7" Type="http://schemas.openxmlformats.org/officeDocument/2006/relationships/diagramData" Target="../diagrams/data1.xml"/><Relationship Id="rId12" Type="http://schemas.openxmlformats.org/officeDocument/2006/relationships/image" Target="../media/image13.jpeg"/><Relationship Id="rId2" Type="http://schemas.microsoft.com/office/2018/10/relationships/comments" Target="../comments/modernComment_138_6076BD3.xml"/><Relationship Id="rId1" Type="http://schemas.openxmlformats.org/officeDocument/2006/relationships/slideLayout" Target="../slideLayouts/slideLayout1.xml"/><Relationship Id="rId6" Type="http://schemas.openxmlformats.org/officeDocument/2006/relationships/image" Target="../media/image5.svg"/><Relationship Id="rId11" Type="http://schemas.microsoft.com/office/2007/relationships/diagramDrawing" Target="../diagrams/drawing1.xml"/><Relationship Id="rId5" Type="http://schemas.openxmlformats.org/officeDocument/2006/relationships/image" Target="../media/image3.sv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12" Type="http://schemas.openxmlformats.org/officeDocument/2006/relationships/hyperlink" Target="https://portal.inhalecqi.org/inhale/collab-wide-meeting-registration" TargetMode="External"/><Relationship Id="rId2"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image" Target="../media/image18.jpeg"/><Relationship Id="rId5" Type="http://schemas.openxmlformats.org/officeDocument/2006/relationships/image" Target="../media/image17.svg"/><Relationship Id="rId10" Type="http://schemas.microsoft.com/office/2007/relationships/diagramDrawing" Target="../diagrams/drawing2.xml"/><Relationship Id="rId4" Type="http://schemas.openxmlformats.org/officeDocument/2006/relationships/image" Target="../media/image16.sv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5.sv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18/10/relationships/comments" Target="../comments/modernComment_16B_C41FA1F3.xm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642135-B966-0C71-DDE9-52CFD71B5DC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635617" y="0"/>
            <a:ext cx="2556383" cy="6873594"/>
          </a:xfrm>
          <a:prstGeom prst="rect">
            <a:avLst/>
          </a:prstGeom>
        </p:spPr>
      </p:pic>
      <p:sp>
        <p:nvSpPr>
          <p:cNvPr id="9" name="TextBox 8">
            <a:extLst>
              <a:ext uri="{FF2B5EF4-FFF2-40B4-BE49-F238E27FC236}">
                <a16:creationId xmlns:a16="http://schemas.microsoft.com/office/drawing/2014/main" id="{9C01A198-7DDD-9657-FF55-3FE681194830}"/>
              </a:ext>
            </a:extLst>
          </p:cNvPr>
          <p:cNvSpPr txBox="1"/>
          <p:nvPr/>
        </p:nvSpPr>
        <p:spPr>
          <a:xfrm>
            <a:off x="2533644" y="4054661"/>
            <a:ext cx="5003897" cy="1124410"/>
          </a:xfrm>
          <a:prstGeom prst="rect">
            <a:avLst/>
          </a:prstGeom>
          <a:noFill/>
        </p:spPr>
        <p:txBody>
          <a:bodyPr wrap="square" lIns="91440" tIns="45720" rIns="91440" bIns="45720" rtlCol="0" anchor="t">
            <a:spAutoFit/>
          </a:bodyPr>
          <a:lstStyle/>
          <a:p>
            <a:pPr algn="ctr">
              <a:lnSpc>
                <a:spcPct val="90000"/>
              </a:lnSpc>
              <a:spcAft>
                <a:spcPts val="2000"/>
              </a:spcAft>
            </a:pPr>
            <a:r>
              <a:rPr lang="en-US" sz="3200" b="1">
                <a:solidFill>
                  <a:srgbClr val="169381"/>
                </a:solidFill>
                <a:latin typeface="Calibri"/>
                <a:ea typeface="Calibri"/>
                <a:cs typeface="Calibri"/>
              </a:rPr>
              <a:t>Monthly PO Update</a:t>
            </a:r>
            <a:endParaRPr lang="en-US" sz="3600" b="1">
              <a:solidFill>
                <a:srgbClr val="169381"/>
              </a:solidFill>
              <a:latin typeface="Calibri" panose="020F0502020204030204" pitchFamily="34" charset="0"/>
              <a:ea typeface="Calibri" panose="020F0502020204030204" pitchFamily="34" charset="0"/>
              <a:cs typeface="Calibri"/>
            </a:endParaRPr>
          </a:p>
          <a:p>
            <a:pPr algn="ctr">
              <a:lnSpc>
                <a:spcPct val="90000"/>
              </a:lnSpc>
              <a:spcAft>
                <a:spcPts val="2000"/>
              </a:spcAft>
            </a:pPr>
            <a:r>
              <a:rPr lang="en-US" sz="2400">
                <a:solidFill>
                  <a:srgbClr val="169381"/>
                </a:solidFill>
                <a:latin typeface="Calibri"/>
                <a:ea typeface="Calibri"/>
                <a:cs typeface="Calibri"/>
              </a:rPr>
              <a:t>5/11/26 &amp; 5/13/26</a:t>
            </a:r>
            <a:endParaRPr lang="en-US" sz="3600" b="1">
              <a:solidFill>
                <a:srgbClr val="169381"/>
              </a:solidFill>
              <a:latin typeface="Calibri" panose="020F0502020204030204" pitchFamily="34" charset="0"/>
              <a:ea typeface="Calibri" panose="020F0502020204030204" pitchFamily="34" charset="0"/>
              <a:cs typeface="Calibri"/>
            </a:endParaRPr>
          </a:p>
        </p:txBody>
      </p:sp>
      <p:pic>
        <p:nvPicPr>
          <p:cNvPr id="4" name="Picture 3" descr="A picture containing text&#10;&#10;Description automatically generated">
            <a:extLst>
              <a:ext uri="{FF2B5EF4-FFF2-40B4-BE49-F238E27FC236}">
                <a16:creationId xmlns:a16="http://schemas.microsoft.com/office/drawing/2014/main" id="{384FF7A5-B249-4C3F-C855-6F6CCD25A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276" y="5758831"/>
            <a:ext cx="1601186" cy="573758"/>
          </a:xfrm>
          <a:prstGeom prst="rect">
            <a:avLst/>
          </a:prstGeom>
        </p:spPr>
      </p:pic>
      <p:pic>
        <p:nvPicPr>
          <p:cNvPr id="11" name="Graphic 10">
            <a:extLst>
              <a:ext uri="{FF2B5EF4-FFF2-40B4-BE49-F238E27FC236}">
                <a16:creationId xmlns:a16="http://schemas.microsoft.com/office/drawing/2014/main" id="{02EAFD4A-BDC9-7461-3C16-635373C1414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0368" y="5609753"/>
            <a:ext cx="878877" cy="722836"/>
          </a:xfrm>
          <a:prstGeom prst="rect">
            <a:avLst/>
          </a:prstGeom>
        </p:spPr>
      </p:pic>
      <p:pic>
        <p:nvPicPr>
          <p:cNvPr id="2" name="Google Shape;62;p1">
            <a:extLst>
              <a:ext uri="{FF2B5EF4-FFF2-40B4-BE49-F238E27FC236}">
                <a16:creationId xmlns:a16="http://schemas.microsoft.com/office/drawing/2014/main" id="{41B3A8BD-7F2A-3D96-8A9D-CF9141351BD8}"/>
              </a:ext>
            </a:extLst>
          </p:cNvPr>
          <p:cNvPicPr preferRelativeResize="0"/>
          <p:nvPr/>
        </p:nvPicPr>
        <p:blipFill rotWithShape="1">
          <a:blip r:embed="rId5">
            <a:alphaModFix/>
          </a:blip>
          <a:srcRect l="24112" r="24353" b="44229"/>
          <a:stretch/>
        </p:blipFill>
        <p:spPr>
          <a:xfrm>
            <a:off x="3556060" y="326985"/>
            <a:ext cx="2839543" cy="2136449"/>
          </a:xfrm>
          <a:prstGeom prst="rect">
            <a:avLst/>
          </a:prstGeom>
          <a:noFill/>
          <a:ln>
            <a:noFill/>
          </a:ln>
        </p:spPr>
      </p:pic>
      <p:sp>
        <p:nvSpPr>
          <p:cNvPr id="3" name="Google Shape;63;p1">
            <a:extLst>
              <a:ext uri="{FF2B5EF4-FFF2-40B4-BE49-F238E27FC236}">
                <a16:creationId xmlns:a16="http://schemas.microsoft.com/office/drawing/2014/main" id="{0FFAB174-4658-19C8-FADC-6AAA10DA7AE4}"/>
              </a:ext>
            </a:extLst>
          </p:cNvPr>
          <p:cNvSpPr txBox="1"/>
          <p:nvPr/>
        </p:nvSpPr>
        <p:spPr>
          <a:xfrm>
            <a:off x="1205959" y="2263568"/>
            <a:ext cx="6331582" cy="1677382"/>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8855"/>
              <a:buFont typeface="Arial"/>
              <a:buNone/>
            </a:pPr>
            <a:r>
              <a:rPr lang="en-US" sz="10900" b="0" i="0" u="none" strike="noStrike" cap="none">
                <a:solidFill>
                  <a:srgbClr val="1E4B96"/>
                </a:solidFill>
                <a:latin typeface="Arial"/>
                <a:ea typeface="Arial"/>
                <a:cs typeface="Arial"/>
                <a:sym typeface="Arial"/>
              </a:rPr>
              <a:t>INHALE</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5530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6436-2BCD-5139-E3D0-B1F08454E54A}"/>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35CD7DF3-1FE0-6187-D5CD-7C9EC37AC97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247770"/>
            <a:ext cx="619356" cy="520259"/>
          </a:xfrm>
          <a:prstGeom prst="rect">
            <a:avLst/>
          </a:prstGeom>
        </p:spPr>
      </p:pic>
      <p:sp>
        <p:nvSpPr>
          <p:cNvPr id="10" name="TextBox 9">
            <a:extLst>
              <a:ext uri="{FF2B5EF4-FFF2-40B4-BE49-F238E27FC236}">
                <a16:creationId xmlns:a16="http://schemas.microsoft.com/office/drawing/2014/main" id="{87746158-D5A2-D150-FB9B-85DECD871D2A}"/>
              </a:ext>
            </a:extLst>
          </p:cNvPr>
          <p:cNvSpPr txBox="1"/>
          <p:nvPr/>
        </p:nvSpPr>
        <p:spPr>
          <a:xfrm>
            <a:off x="619356" y="214031"/>
            <a:ext cx="9283113" cy="584775"/>
          </a:xfrm>
          <a:prstGeom prst="rect">
            <a:avLst/>
          </a:prstGeom>
          <a:noFill/>
        </p:spPr>
        <p:txBody>
          <a:bodyPr wrap="square" lIns="91440" tIns="45720" rIns="91440" bIns="45720" rtlCol="0" anchor="t">
            <a:spAutoFit/>
          </a:bodyPr>
          <a:lstStyle/>
          <a:p>
            <a:r>
              <a:rPr lang="en-US" sz="3200" b="1">
                <a:solidFill>
                  <a:srgbClr val="1B4B96"/>
                </a:solidFill>
                <a:latin typeface="Arial"/>
                <a:ea typeface="Calibri"/>
                <a:cs typeface="Arial"/>
              </a:rPr>
              <a:t>Lung Learning Labs</a:t>
            </a:r>
            <a:endParaRPr lang="en-US" sz="1600"/>
          </a:p>
        </p:txBody>
      </p:sp>
      <p:pic>
        <p:nvPicPr>
          <p:cNvPr id="2" name="Picture 1" descr="A picture containing text&#10;&#10;Description automatically generated">
            <a:extLst>
              <a:ext uri="{FF2B5EF4-FFF2-40B4-BE49-F238E27FC236}">
                <a16:creationId xmlns:a16="http://schemas.microsoft.com/office/drawing/2014/main" id="{C88ACECA-B6C4-0B5C-B3C3-69F7C9A7C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F8500D2F-9674-27AD-8D05-F130B8031BA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5141A908-6F40-7166-B513-C2EC450DDCA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703001F5-9140-F8F0-E76B-F3AE98A1D30E}"/>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Inter SemiBold" panose="02000503000000020004" pitchFamily="2" charset="0"/>
                <a:ea typeface="Inter SemiBold" panose="02000503000000020004" pitchFamily="2" charset="0"/>
                <a:cs typeface="Arial" panose="020B0604020202020204" pitchFamily="34" charset="0"/>
              </a:rPr>
              <a:t>INSPIRING HEALTH ADVANCES IN LUNG CARE</a:t>
            </a:r>
          </a:p>
        </p:txBody>
      </p:sp>
      <p:sp>
        <p:nvSpPr>
          <p:cNvPr id="8" name="TextBox 7">
            <a:extLst>
              <a:ext uri="{FF2B5EF4-FFF2-40B4-BE49-F238E27FC236}">
                <a16:creationId xmlns:a16="http://schemas.microsoft.com/office/drawing/2014/main" id="{C8C7E62A-3EB1-8F0C-6977-DB38068F80A0}"/>
              </a:ext>
            </a:extLst>
          </p:cNvPr>
          <p:cNvSpPr txBox="1"/>
          <p:nvPr/>
        </p:nvSpPr>
        <p:spPr>
          <a:xfrm>
            <a:off x="311281" y="1168683"/>
            <a:ext cx="5461925" cy="483209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latin typeface="Arial"/>
                <a:ea typeface="Calibri"/>
                <a:cs typeface="Arial"/>
              </a:rPr>
              <a:t>5/19/2026 12:00pm – 1:00pm</a:t>
            </a:r>
            <a:endParaRPr lang="en-US" sz="2400">
              <a:solidFill>
                <a:schemeClr val="accent1"/>
              </a:solidFill>
              <a:latin typeface="Arial"/>
              <a:ea typeface="Calibri"/>
              <a:cs typeface="Arial"/>
            </a:endParaRPr>
          </a:p>
          <a:p>
            <a:pPr marL="800100" lvl="1" indent="-342900">
              <a:buFont typeface="Wingdings,Sans-Serif"/>
              <a:buChar char="§"/>
            </a:pPr>
            <a:r>
              <a:rPr lang="en-US" sz="2400">
                <a:solidFill>
                  <a:schemeClr val="accent1"/>
                </a:solidFill>
                <a:latin typeface="Arial"/>
                <a:ea typeface="Calibri"/>
                <a:cs typeface="Arial"/>
              </a:rPr>
              <a:t>Speaker: Dr. Sara Ellingwood</a:t>
            </a:r>
            <a:endParaRPr lang="en-US" sz="2400">
              <a:solidFill>
                <a:srgbClr val="4472C4"/>
              </a:solidFill>
              <a:latin typeface="Arial"/>
              <a:ea typeface="Calibri"/>
              <a:cs typeface="Arial"/>
            </a:endParaRPr>
          </a:p>
          <a:p>
            <a:pPr marL="800100" lvl="1" indent="-342900">
              <a:spcAft>
                <a:spcPts val="600"/>
              </a:spcAft>
              <a:buFont typeface="Wingdings,Sans-Serif"/>
              <a:buChar char="§"/>
            </a:pPr>
            <a:r>
              <a:rPr lang="en-US" sz="2400">
                <a:solidFill>
                  <a:srgbClr val="4472C4"/>
                </a:solidFill>
                <a:latin typeface="Arial"/>
                <a:ea typeface="Calibri"/>
                <a:cs typeface="Arial"/>
              </a:rPr>
              <a:t>The role of allergic sensitization, mitigation strategies, and immunotherapy in Asthma</a:t>
            </a:r>
          </a:p>
          <a:p>
            <a:pPr lvl="1">
              <a:spcAft>
                <a:spcPts val="600"/>
              </a:spcAft>
            </a:pPr>
            <a:endParaRPr lang="en-US" sz="2400">
              <a:solidFill>
                <a:srgbClr val="4472C4"/>
              </a:solidFill>
              <a:latin typeface="Arial"/>
              <a:ea typeface="Calibri"/>
              <a:cs typeface="Arial"/>
            </a:endParaRPr>
          </a:p>
          <a:p>
            <a:pPr>
              <a:spcAft>
                <a:spcPts val="600"/>
              </a:spcAft>
            </a:pPr>
            <a:r>
              <a:rPr lang="en-US" sz="2400" b="1">
                <a:solidFill>
                  <a:srgbClr val="4472C4"/>
                </a:solidFill>
                <a:latin typeface="Arial"/>
                <a:ea typeface="Calibri"/>
                <a:cs typeface="Arial"/>
              </a:rPr>
              <a:t>6/16/2026 12:00pm-1:00pm</a:t>
            </a:r>
            <a:endParaRPr lang="en-US" sz="2400">
              <a:solidFill>
                <a:srgbClr val="4472C4"/>
              </a:solidFill>
              <a:latin typeface="Arial"/>
              <a:ea typeface="Calibri"/>
              <a:cs typeface="Arial"/>
            </a:endParaRPr>
          </a:p>
          <a:p>
            <a:pPr marL="800100" lvl="1" indent="-342900">
              <a:buFont typeface="Wingdings,Sans-Serif"/>
              <a:buChar char="§"/>
            </a:pPr>
            <a:r>
              <a:rPr lang="en-US" sz="2400">
                <a:solidFill>
                  <a:srgbClr val="4472C4"/>
                </a:solidFill>
                <a:latin typeface="Arial"/>
                <a:ea typeface="Calibri"/>
                <a:cs typeface="Arial"/>
              </a:rPr>
              <a:t>Speaker: Dr. William Anderson</a:t>
            </a:r>
          </a:p>
          <a:p>
            <a:pPr marL="800100" lvl="1" indent="-342900">
              <a:spcAft>
                <a:spcPts val="600"/>
              </a:spcAft>
              <a:buFont typeface="Wingdings,Sans-Serif"/>
              <a:buChar char="§"/>
            </a:pPr>
            <a:r>
              <a:rPr lang="en-US" sz="2400">
                <a:solidFill>
                  <a:srgbClr val="4472C4"/>
                </a:solidFill>
                <a:latin typeface="Arial"/>
                <a:ea typeface="Calibri"/>
                <a:cs typeface="Arial"/>
              </a:rPr>
              <a:t>The management of Asthma in school age children </a:t>
            </a:r>
            <a:endParaRPr lang="en-US"/>
          </a:p>
          <a:p>
            <a:endParaRPr lang="en-US" sz="2400" b="1">
              <a:solidFill>
                <a:srgbClr val="4472C4"/>
              </a:solidFill>
              <a:latin typeface="Arial"/>
              <a:ea typeface="Calibri"/>
              <a:cs typeface="Arial"/>
            </a:endParaRPr>
          </a:p>
        </p:txBody>
      </p:sp>
      <p:sp>
        <p:nvSpPr>
          <p:cNvPr id="9" name="TextBox 8">
            <a:extLst>
              <a:ext uri="{FF2B5EF4-FFF2-40B4-BE49-F238E27FC236}">
                <a16:creationId xmlns:a16="http://schemas.microsoft.com/office/drawing/2014/main" id="{3A6BCB8E-4194-B8CC-4997-BABABD670D00}"/>
              </a:ext>
            </a:extLst>
          </p:cNvPr>
          <p:cNvSpPr txBox="1"/>
          <p:nvPr/>
        </p:nvSpPr>
        <p:spPr>
          <a:xfrm>
            <a:off x="5923186" y="1167042"/>
            <a:ext cx="5250769" cy="193899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4472C4"/>
                </a:solidFill>
                <a:latin typeface="Arial"/>
                <a:ea typeface="Calibri"/>
                <a:cs typeface="Arial"/>
              </a:rPr>
              <a:t>7/9/2026 12:00p-1:00pm</a:t>
            </a:r>
            <a:endParaRPr lang="en-US" sz="2000"/>
          </a:p>
          <a:p>
            <a:pPr marL="800100" lvl="1" indent="-342900">
              <a:buFont typeface="Wingdings"/>
              <a:buChar char="§"/>
            </a:pPr>
            <a:r>
              <a:rPr lang="en-US" sz="2400">
                <a:solidFill>
                  <a:srgbClr val="4472C4"/>
                </a:solidFill>
                <a:latin typeface="Arial"/>
                <a:ea typeface="Calibri"/>
                <a:cs typeface="Arial"/>
              </a:rPr>
              <a:t>Speaker: Dr. Stephanie Christenson</a:t>
            </a:r>
            <a:endParaRPr lang="en-US">
              <a:ea typeface="Calibri" panose="020F0502020204030204"/>
              <a:cs typeface="Calibri" panose="020F0502020204030204"/>
            </a:endParaRPr>
          </a:p>
          <a:p>
            <a:pPr marL="800100" lvl="1" indent="-342900">
              <a:buFont typeface="Wingdings"/>
              <a:buChar char="§"/>
            </a:pPr>
            <a:r>
              <a:rPr lang="en-US" sz="2400">
                <a:solidFill>
                  <a:srgbClr val="4472C4"/>
                </a:solidFill>
                <a:latin typeface="Arial"/>
                <a:ea typeface="Calibri" panose="020F0502020204030204"/>
                <a:cs typeface="Arial"/>
              </a:rPr>
              <a:t>Type 2 inflammation in COPD</a:t>
            </a:r>
            <a:endParaRPr lang="en-US">
              <a:ea typeface="Calibri" panose="020F0502020204030204"/>
              <a:cs typeface="Calibri" panose="020F0502020204030204"/>
            </a:endParaRPr>
          </a:p>
          <a:p>
            <a:pPr marL="342900" indent="-342900">
              <a:buFont typeface="Arial"/>
              <a:buChar char="•"/>
            </a:pPr>
            <a:endParaRPr lang="en-US" sz="2400" b="1">
              <a:solidFill>
                <a:schemeClr val="accent1"/>
              </a:solidFill>
              <a:latin typeface="Arial"/>
              <a:ea typeface="Calibri" panose="020F0502020204030204"/>
              <a:cs typeface="Arial"/>
            </a:endParaRPr>
          </a:p>
        </p:txBody>
      </p:sp>
      <p:sp>
        <p:nvSpPr>
          <p:cNvPr id="6" name="TextBox 5">
            <a:extLst>
              <a:ext uri="{FF2B5EF4-FFF2-40B4-BE49-F238E27FC236}">
                <a16:creationId xmlns:a16="http://schemas.microsoft.com/office/drawing/2014/main" id="{17F5B7FF-A36F-6690-CA6B-E34C4CBC97F8}"/>
              </a:ext>
            </a:extLst>
          </p:cNvPr>
          <p:cNvSpPr txBox="1"/>
          <p:nvPr/>
        </p:nvSpPr>
        <p:spPr>
          <a:xfrm>
            <a:off x="6466463" y="4144852"/>
            <a:ext cx="4709409" cy="1077218"/>
          </a:xfrm>
          <a:prstGeom prst="rect">
            <a:avLst/>
          </a:prstGeom>
          <a:noFill/>
          <a:ln w="28575">
            <a:solidFill>
              <a:srgbClr val="1693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169381"/>
                </a:solidFill>
                <a:latin typeface="Arial"/>
                <a:ea typeface="Calibri"/>
                <a:cs typeface="Calibri"/>
                <a:hlinkClick r:id="rId6"/>
              </a:rPr>
              <a:t>Registration open in the Admin Portal</a:t>
            </a:r>
            <a:endParaRPr lang="en-US"/>
          </a:p>
        </p:txBody>
      </p:sp>
    </p:spTree>
    <p:extLst>
      <p:ext uri="{BB962C8B-B14F-4D97-AF65-F5344CB8AC3E}">
        <p14:creationId xmlns:p14="http://schemas.microsoft.com/office/powerpoint/2010/main" val="193104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A435A-A016-35B9-67E8-7C8167C0F0A9}"/>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122EB5EA-F83F-66D0-25B6-82D6A0614D7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247770"/>
            <a:ext cx="619356" cy="520259"/>
          </a:xfrm>
          <a:prstGeom prst="rect">
            <a:avLst/>
          </a:prstGeom>
        </p:spPr>
      </p:pic>
      <p:sp>
        <p:nvSpPr>
          <p:cNvPr id="10" name="TextBox 9">
            <a:extLst>
              <a:ext uri="{FF2B5EF4-FFF2-40B4-BE49-F238E27FC236}">
                <a16:creationId xmlns:a16="http://schemas.microsoft.com/office/drawing/2014/main" id="{C8841DF1-C5E5-3A9B-23CC-3E15BC0DBE2D}"/>
              </a:ext>
            </a:extLst>
          </p:cNvPr>
          <p:cNvSpPr txBox="1"/>
          <p:nvPr/>
        </p:nvSpPr>
        <p:spPr>
          <a:xfrm>
            <a:off x="619356" y="214031"/>
            <a:ext cx="9283113" cy="584775"/>
          </a:xfrm>
          <a:prstGeom prst="rect">
            <a:avLst/>
          </a:prstGeom>
          <a:noFill/>
        </p:spPr>
        <p:txBody>
          <a:bodyPr wrap="square" lIns="91440" tIns="45720" rIns="91440" bIns="45720" rtlCol="0" anchor="t">
            <a:spAutoFit/>
          </a:bodyPr>
          <a:lstStyle/>
          <a:p>
            <a:r>
              <a:rPr lang="en-US" sz="3200" b="1">
                <a:solidFill>
                  <a:srgbClr val="1B4B96"/>
                </a:solidFill>
                <a:latin typeface="Arial"/>
                <a:ea typeface="Calibri"/>
                <a:cs typeface="Arial"/>
              </a:rPr>
              <a:t>INHALE User Feedback Session for PCP/SCP</a:t>
            </a:r>
            <a:endParaRPr lang="en-US"/>
          </a:p>
        </p:txBody>
      </p:sp>
      <p:pic>
        <p:nvPicPr>
          <p:cNvPr id="2" name="Picture 1" descr="A picture containing text&#10;&#10;Description automatically generated">
            <a:extLst>
              <a:ext uri="{FF2B5EF4-FFF2-40B4-BE49-F238E27FC236}">
                <a16:creationId xmlns:a16="http://schemas.microsoft.com/office/drawing/2014/main" id="{E7B35868-5299-56D4-BD33-8597123EB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4A695E96-EE56-9366-DEA1-5C74A7A434F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EDC215ED-58F0-F823-C3A0-606BA693AD0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54B3611A-91B1-F5FD-806A-DC629A533231}"/>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Inter SemiBold" panose="02000503000000020004" pitchFamily="2" charset="0"/>
                <a:ea typeface="Inter SemiBold" panose="02000503000000020004" pitchFamily="2" charset="0"/>
                <a:cs typeface="Arial" panose="020B0604020202020204" pitchFamily="34" charset="0"/>
              </a:rPr>
              <a:t>INSPIRING HEALTH ADVANCES IN LUNG CARE</a:t>
            </a:r>
          </a:p>
        </p:txBody>
      </p:sp>
      <p:sp>
        <p:nvSpPr>
          <p:cNvPr id="8" name="TextBox 7">
            <a:extLst>
              <a:ext uri="{FF2B5EF4-FFF2-40B4-BE49-F238E27FC236}">
                <a16:creationId xmlns:a16="http://schemas.microsoft.com/office/drawing/2014/main" id="{13E0C7AD-2E1E-DBD1-700C-AEFB5BFD8C7F}"/>
              </a:ext>
            </a:extLst>
          </p:cNvPr>
          <p:cNvSpPr txBox="1"/>
          <p:nvPr/>
        </p:nvSpPr>
        <p:spPr>
          <a:xfrm>
            <a:off x="203433" y="1253703"/>
            <a:ext cx="8798877"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B4B96"/>
                </a:solidFill>
                <a:ea typeface="Calibri"/>
                <a:cs typeface="Calibri"/>
              </a:rPr>
              <a:t>Continuing PCP/SCP Scorecard Bonus Activity</a:t>
            </a:r>
            <a:r>
              <a:rPr lang="en-US" sz="2400" b="1">
                <a:solidFill>
                  <a:srgbClr val="1B4B96"/>
                </a:solidFill>
                <a:ea typeface="+mn-lt"/>
                <a:cs typeface="+mn-lt"/>
              </a:rPr>
              <a:t>: </a:t>
            </a:r>
            <a:endParaRPr lang="en-US" sz="2400" b="1" i="1">
              <a:solidFill>
                <a:srgbClr val="1B4B96"/>
              </a:solidFill>
              <a:ea typeface="+mn-lt"/>
              <a:cs typeface="+mn-lt"/>
            </a:endParaRPr>
          </a:p>
          <a:p>
            <a:pPr marL="171450" indent="-171450">
              <a:buFont typeface="Arial"/>
              <a:buChar char="•"/>
            </a:pPr>
            <a:r>
              <a:rPr lang="en-US" sz="2400">
                <a:solidFill>
                  <a:srgbClr val="1B4B96"/>
                </a:solidFill>
                <a:ea typeface="Calibri"/>
                <a:cs typeface="Calibri"/>
              </a:rPr>
              <a:t>Participate in a user experience feedback session on the potential redesign of the INHALE Data Dashboard </a:t>
            </a:r>
          </a:p>
          <a:p>
            <a:endParaRPr lang="en-US" sz="2400" b="1">
              <a:solidFill>
                <a:srgbClr val="1B4B96"/>
              </a:solidFill>
              <a:ea typeface="Calibri"/>
              <a:cs typeface="Calibri"/>
            </a:endParaRPr>
          </a:p>
          <a:p>
            <a:r>
              <a:rPr lang="en-US" sz="2400" b="1">
                <a:solidFill>
                  <a:srgbClr val="1B4B96"/>
                </a:solidFill>
                <a:ea typeface="Calibri"/>
                <a:cs typeface="Calibri"/>
              </a:rPr>
              <a:t>Date and Time:</a:t>
            </a:r>
            <a:endParaRPr lang="en-US" sz="2400">
              <a:solidFill>
                <a:srgbClr val="1B4B96"/>
              </a:solidFill>
              <a:ea typeface="Calibri"/>
              <a:cs typeface="Calibri"/>
            </a:endParaRPr>
          </a:p>
          <a:p>
            <a:pPr marL="342900" indent="-342900">
              <a:buFont typeface="Arial"/>
              <a:buChar char="•"/>
            </a:pPr>
            <a:r>
              <a:rPr lang="en-US" sz="2400" i="1">
                <a:solidFill>
                  <a:srgbClr val="1B4B96"/>
                </a:solidFill>
                <a:ea typeface="Calibri"/>
                <a:cs typeface="Calibri"/>
              </a:rPr>
              <a:t>May 13, 2026 12:00pm - 1:00pm via Zoom</a:t>
            </a:r>
          </a:p>
          <a:p>
            <a:pPr marL="171450" indent="-171450">
              <a:buFont typeface="Arial"/>
              <a:buChar char="•"/>
            </a:pPr>
            <a:endParaRPr lang="en-US" sz="2400">
              <a:solidFill>
                <a:srgbClr val="1B4B96"/>
              </a:solidFill>
              <a:ea typeface="Calibri" panose="020F0502020204030204"/>
              <a:cs typeface="Calibri" panose="020F0502020204030204"/>
            </a:endParaRPr>
          </a:p>
          <a:p>
            <a:r>
              <a:rPr lang="en-US" sz="2400" b="1">
                <a:solidFill>
                  <a:srgbClr val="1B4B96"/>
                </a:solidFill>
                <a:ea typeface="Calibri"/>
                <a:cs typeface="Calibri"/>
              </a:rPr>
              <a:t>During this session: </a:t>
            </a:r>
            <a:endParaRPr lang="en-US" sz="2400">
              <a:solidFill>
                <a:srgbClr val="1B4B96"/>
              </a:solidFill>
              <a:ea typeface="Calibri"/>
              <a:cs typeface="Calibri"/>
            </a:endParaRPr>
          </a:p>
          <a:p>
            <a:pPr marL="171450" indent="-171450">
              <a:buFont typeface="Arial"/>
              <a:buChar char="•"/>
            </a:pPr>
            <a:r>
              <a:rPr lang="en-US" sz="2400">
                <a:solidFill>
                  <a:srgbClr val="1B4B96"/>
                </a:solidFill>
                <a:ea typeface="Calibri"/>
                <a:cs typeface="Calibri"/>
              </a:rPr>
              <a:t>Feedback from PCP/SCP end users on the Data Dashboard and other INHALE tools</a:t>
            </a:r>
          </a:p>
          <a:p>
            <a:pPr marL="171450" indent="-171450">
              <a:buFont typeface="Arial"/>
              <a:buChar char="•"/>
            </a:pPr>
            <a:r>
              <a:rPr lang="en-US" sz="2400">
                <a:solidFill>
                  <a:srgbClr val="1B4B96"/>
                </a:solidFill>
                <a:ea typeface="Calibri"/>
                <a:cs typeface="Calibri"/>
              </a:rPr>
              <a:t>Bonus points will be awarded to those who register in advance </a:t>
            </a:r>
            <a:r>
              <a:rPr lang="en-US" sz="2400" u="sng">
                <a:solidFill>
                  <a:srgbClr val="1B4B96"/>
                </a:solidFill>
                <a:ea typeface="Calibri"/>
                <a:cs typeface="Calibri"/>
              </a:rPr>
              <a:t>and</a:t>
            </a:r>
            <a:r>
              <a:rPr lang="en-US" sz="2400">
                <a:solidFill>
                  <a:srgbClr val="1B4B96"/>
                </a:solidFill>
                <a:ea typeface="Calibri"/>
                <a:cs typeface="Calibri"/>
              </a:rPr>
              <a:t> take part in the virtual session</a:t>
            </a:r>
          </a:p>
          <a:p>
            <a:pPr marL="171450" indent="-171450">
              <a:buFont typeface="Arial"/>
              <a:buChar char="•"/>
            </a:pPr>
            <a:endParaRPr lang="en-US" sz="2000">
              <a:solidFill>
                <a:srgbClr val="1F3668"/>
              </a:solidFill>
              <a:ea typeface="Calibri"/>
              <a:cs typeface="Calibri"/>
            </a:endParaRPr>
          </a:p>
          <a:p>
            <a:pPr marL="285750" indent="-285750">
              <a:buFont typeface="Arial"/>
              <a:buChar char="•"/>
            </a:pPr>
            <a:endParaRPr lang="en-US" sz="2400">
              <a:solidFill>
                <a:srgbClr val="000000"/>
              </a:solidFill>
              <a:ea typeface="Calibri"/>
              <a:cs typeface="Calibri"/>
            </a:endParaRPr>
          </a:p>
        </p:txBody>
      </p:sp>
      <p:sp>
        <p:nvSpPr>
          <p:cNvPr id="6" name="TextBox 13">
            <a:extLst>
              <a:ext uri="{FF2B5EF4-FFF2-40B4-BE49-F238E27FC236}">
                <a16:creationId xmlns:a16="http://schemas.microsoft.com/office/drawing/2014/main" id="{CEC48C45-9DAE-802F-0FEF-E9240E8C95B9}"/>
              </a:ext>
            </a:extLst>
          </p:cNvPr>
          <p:cNvSpPr txBox="1"/>
          <p:nvPr/>
        </p:nvSpPr>
        <p:spPr>
          <a:xfrm>
            <a:off x="9095779" y="1912808"/>
            <a:ext cx="2640228" cy="3644587"/>
          </a:xfrm>
          <a:prstGeom prst="rect">
            <a:avLst/>
          </a:prstGeom>
          <a:noFill/>
          <a:ln w="12700">
            <a:solidFill>
              <a:srgbClr val="16938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250"/>
              </a:lnSpc>
            </a:pPr>
            <a:endParaRPr lang="en-US" sz="2400" b="1">
              <a:solidFill>
                <a:srgbClr val="1B4B96"/>
              </a:solidFill>
              <a:highlight>
                <a:srgbClr val="FFFFFF"/>
              </a:highlight>
              <a:latin typeface="Calibri"/>
              <a:cs typeface="Arial"/>
            </a:endParaRPr>
          </a:p>
          <a:p>
            <a:pPr algn="ctr">
              <a:lnSpc>
                <a:spcPts val="2250"/>
              </a:lnSpc>
            </a:pPr>
            <a:r>
              <a:rPr lang="en-US" sz="2400" b="1">
                <a:solidFill>
                  <a:srgbClr val="1B4B96"/>
                </a:solidFill>
                <a:highlight>
                  <a:srgbClr val="FFFFFF"/>
                </a:highlight>
                <a:latin typeface="Calibri"/>
                <a:cs typeface="Arial"/>
              </a:rPr>
              <a:t>May 13</a:t>
            </a:r>
            <a:br>
              <a:rPr lang="en-US" sz="2400" b="1">
                <a:solidFill>
                  <a:srgbClr val="1B4B96"/>
                </a:solidFill>
                <a:highlight>
                  <a:srgbClr val="FFFFFF"/>
                </a:highlight>
                <a:latin typeface="Calibri"/>
                <a:cs typeface="Arial"/>
              </a:rPr>
            </a:br>
            <a:r>
              <a:rPr lang="en-US" sz="2400" b="1">
                <a:solidFill>
                  <a:srgbClr val="1B4B96"/>
                </a:solidFill>
                <a:highlight>
                  <a:srgbClr val="FFFFFF"/>
                </a:highlight>
                <a:latin typeface="Calibri"/>
                <a:cs typeface="Arial"/>
              </a:rPr>
              <a:t>12:00-1:00pm</a:t>
            </a:r>
          </a:p>
          <a:p>
            <a:pPr algn="ctr">
              <a:lnSpc>
                <a:spcPts val="2250"/>
              </a:lnSpc>
            </a:pPr>
            <a:endParaRPr lang="en-US" sz="2400" b="1">
              <a:solidFill>
                <a:srgbClr val="1B4B96"/>
              </a:solidFill>
              <a:highlight>
                <a:srgbClr val="FFFFFF"/>
              </a:highlight>
              <a:latin typeface="Calibri"/>
              <a:ea typeface="Calibri"/>
              <a:cs typeface="Arial"/>
            </a:endParaRPr>
          </a:p>
          <a:p>
            <a:pPr algn="ctr">
              <a:lnSpc>
                <a:spcPts val="2250"/>
              </a:lnSpc>
            </a:pPr>
            <a:endParaRPr lang="en-US" sz="2400" b="1">
              <a:solidFill>
                <a:srgbClr val="1B4B96"/>
              </a:solidFill>
              <a:highlight>
                <a:srgbClr val="FFFFFF"/>
              </a:highlight>
              <a:latin typeface="Calibri"/>
              <a:ea typeface="Calibri"/>
              <a:cs typeface="Arial"/>
            </a:endParaRPr>
          </a:p>
          <a:p>
            <a:pPr algn="ctr">
              <a:lnSpc>
                <a:spcPts val="2250"/>
              </a:lnSpc>
            </a:pPr>
            <a:endParaRPr lang="en-US" sz="2400" b="1">
              <a:solidFill>
                <a:srgbClr val="1B4B96"/>
              </a:solidFill>
              <a:highlight>
                <a:srgbClr val="FFFFFF"/>
              </a:highlight>
              <a:latin typeface="Calibri"/>
              <a:ea typeface="Calibri"/>
              <a:cs typeface="Arial"/>
            </a:endParaRPr>
          </a:p>
          <a:p>
            <a:pPr algn="ctr">
              <a:lnSpc>
                <a:spcPts val="2250"/>
              </a:lnSpc>
            </a:pPr>
            <a:endParaRPr lang="en-US" sz="2400" b="1">
              <a:solidFill>
                <a:srgbClr val="1B4B96"/>
              </a:solidFill>
              <a:highlight>
                <a:srgbClr val="FFFFFF"/>
              </a:highlight>
              <a:latin typeface="Calibri"/>
              <a:ea typeface="Calibri"/>
              <a:cs typeface="Arial"/>
            </a:endParaRPr>
          </a:p>
          <a:p>
            <a:pPr algn="ctr">
              <a:lnSpc>
                <a:spcPts val="2250"/>
              </a:lnSpc>
            </a:pPr>
            <a:endParaRPr lang="en-US" sz="2400" b="1">
              <a:solidFill>
                <a:srgbClr val="1B4B96"/>
              </a:solidFill>
              <a:highlight>
                <a:srgbClr val="FFFFFF"/>
              </a:highlight>
              <a:latin typeface="Calibri"/>
              <a:ea typeface="Calibri"/>
              <a:cs typeface="Arial"/>
            </a:endParaRPr>
          </a:p>
          <a:p>
            <a:pPr algn="ctr">
              <a:lnSpc>
                <a:spcPts val="2250"/>
              </a:lnSpc>
            </a:pPr>
            <a:endParaRPr lang="en-US" sz="2400" b="1">
              <a:solidFill>
                <a:srgbClr val="1B4B96"/>
              </a:solidFill>
              <a:highlight>
                <a:srgbClr val="FFFFFF"/>
              </a:highlight>
              <a:latin typeface="Calibri"/>
              <a:ea typeface="Calibri"/>
              <a:cs typeface="Arial"/>
            </a:endParaRPr>
          </a:p>
          <a:p>
            <a:pPr algn="ctr">
              <a:lnSpc>
                <a:spcPts val="2250"/>
              </a:lnSpc>
            </a:pPr>
            <a:endParaRPr lang="en-US" sz="2400" b="1">
              <a:solidFill>
                <a:srgbClr val="1B4B96"/>
              </a:solidFill>
              <a:highlight>
                <a:srgbClr val="FFFFFF"/>
              </a:highlight>
              <a:latin typeface="Calibri"/>
              <a:ea typeface="Calibri"/>
              <a:cs typeface="Arial"/>
            </a:endParaRPr>
          </a:p>
          <a:p>
            <a:pPr algn="ctr">
              <a:lnSpc>
                <a:spcPts val="2250"/>
              </a:lnSpc>
            </a:pPr>
            <a:endParaRPr lang="en-US" sz="2400" b="1">
              <a:solidFill>
                <a:srgbClr val="1B4B96"/>
              </a:solidFill>
              <a:highlight>
                <a:srgbClr val="FFFFFF"/>
              </a:highlight>
              <a:latin typeface="Calibri"/>
              <a:ea typeface="Calibri"/>
              <a:cs typeface="Arial"/>
            </a:endParaRPr>
          </a:p>
          <a:p>
            <a:pPr algn="ctr"/>
            <a:r>
              <a:rPr lang="en-US" sz="2000" b="1">
                <a:solidFill>
                  <a:srgbClr val="169381"/>
                </a:solidFill>
                <a:highlight>
                  <a:srgbClr val="FFFFFF"/>
                </a:highlight>
                <a:latin typeface="Calibri"/>
                <a:ea typeface="Calibri"/>
                <a:cs typeface="Calibri"/>
              </a:rPr>
              <a:t>REGISTER TODAY!</a:t>
            </a:r>
            <a:endParaRPr lang="en-US" sz="2000">
              <a:solidFill>
                <a:srgbClr val="000000"/>
              </a:solidFill>
              <a:highlight>
                <a:srgbClr val="FFFFFF"/>
              </a:highlight>
              <a:latin typeface="Calibri"/>
              <a:ea typeface="Calibri"/>
              <a:cs typeface="Calibri"/>
            </a:endParaRPr>
          </a:p>
        </p:txBody>
      </p:sp>
      <p:pic>
        <p:nvPicPr>
          <p:cNvPr id="9" name="Picture 8" descr="A qr code on a white background&#10;&#10;AI-generated content may be incorrect.">
            <a:extLst>
              <a:ext uri="{FF2B5EF4-FFF2-40B4-BE49-F238E27FC236}">
                <a16:creationId xmlns:a16="http://schemas.microsoft.com/office/drawing/2014/main" id="{78F34D11-796F-620D-2FE2-CCDE9D94BEBC}"/>
              </a:ext>
            </a:extLst>
          </p:cNvPr>
          <p:cNvPicPr>
            <a:picLocks noChangeAspect="1"/>
          </p:cNvPicPr>
          <p:nvPr/>
        </p:nvPicPr>
        <p:blipFill>
          <a:blip r:embed="rId7"/>
          <a:stretch>
            <a:fillRect/>
          </a:stretch>
        </p:blipFill>
        <p:spPr>
          <a:xfrm>
            <a:off x="9515890" y="3061740"/>
            <a:ext cx="1792061" cy="1823357"/>
          </a:xfrm>
          <a:prstGeom prst="rect">
            <a:avLst/>
          </a:prstGeom>
        </p:spPr>
      </p:pic>
    </p:spTree>
    <p:extLst>
      <p:ext uri="{BB962C8B-B14F-4D97-AF65-F5344CB8AC3E}">
        <p14:creationId xmlns:p14="http://schemas.microsoft.com/office/powerpoint/2010/main" val="514746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2764D-DE01-DFD7-0E31-54346B7A607A}"/>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6FB6C34D-ED69-0241-15FD-4FB1AD2A35F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247770"/>
            <a:ext cx="619356" cy="520259"/>
          </a:xfrm>
          <a:prstGeom prst="rect">
            <a:avLst/>
          </a:prstGeom>
        </p:spPr>
      </p:pic>
      <p:sp>
        <p:nvSpPr>
          <p:cNvPr id="10" name="TextBox 9">
            <a:extLst>
              <a:ext uri="{FF2B5EF4-FFF2-40B4-BE49-F238E27FC236}">
                <a16:creationId xmlns:a16="http://schemas.microsoft.com/office/drawing/2014/main" id="{6C4B382E-349A-5DE3-362D-852FBCEFC265}"/>
              </a:ext>
            </a:extLst>
          </p:cNvPr>
          <p:cNvSpPr txBox="1"/>
          <p:nvPr/>
        </p:nvSpPr>
        <p:spPr>
          <a:xfrm>
            <a:off x="619356" y="214031"/>
            <a:ext cx="9283113" cy="584775"/>
          </a:xfrm>
          <a:prstGeom prst="rect">
            <a:avLst/>
          </a:prstGeom>
          <a:noFill/>
        </p:spPr>
        <p:txBody>
          <a:bodyPr wrap="square" lIns="91440" tIns="45720" rIns="91440" bIns="45720" rtlCol="0" anchor="t">
            <a:spAutoFit/>
          </a:bodyPr>
          <a:lstStyle/>
          <a:p>
            <a:r>
              <a:rPr lang="en-US" sz="3200" b="1">
                <a:solidFill>
                  <a:srgbClr val="1B4B96"/>
                </a:solidFill>
                <a:latin typeface="Arial"/>
                <a:ea typeface="Calibri"/>
                <a:cs typeface="Arial"/>
              </a:rPr>
              <a:t>INHALE Site Visits</a:t>
            </a:r>
            <a:endParaRPr lang="en-US"/>
          </a:p>
        </p:txBody>
      </p:sp>
      <p:pic>
        <p:nvPicPr>
          <p:cNvPr id="2" name="Picture 1" descr="A picture containing text&#10;&#10;Description automatically generated">
            <a:extLst>
              <a:ext uri="{FF2B5EF4-FFF2-40B4-BE49-F238E27FC236}">
                <a16:creationId xmlns:a16="http://schemas.microsoft.com/office/drawing/2014/main" id="{55F31963-AE95-CA23-7047-F01875022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891B99A7-9BC7-AC61-8D94-EC3463C9F06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BC599E69-0669-51ED-7161-A159AAC9689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F3D40BB9-2EA7-52AE-1B1D-18A6EC2A3125}"/>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Inter SemiBold" panose="02000503000000020004" pitchFamily="2" charset="0"/>
                <a:ea typeface="Inter SemiBold" panose="02000503000000020004" pitchFamily="2" charset="0"/>
                <a:cs typeface="Arial" panose="020B0604020202020204" pitchFamily="34" charset="0"/>
              </a:rPr>
              <a:t>INSPIRING HEALTH ADVANCES IN LUNG CARE</a:t>
            </a:r>
          </a:p>
        </p:txBody>
      </p:sp>
      <p:sp>
        <p:nvSpPr>
          <p:cNvPr id="8" name="TextBox 7">
            <a:extLst>
              <a:ext uri="{FF2B5EF4-FFF2-40B4-BE49-F238E27FC236}">
                <a16:creationId xmlns:a16="http://schemas.microsoft.com/office/drawing/2014/main" id="{08B65C94-163E-64C2-1DF1-73E5A3DB230B}"/>
              </a:ext>
            </a:extLst>
          </p:cNvPr>
          <p:cNvSpPr txBox="1"/>
          <p:nvPr/>
        </p:nvSpPr>
        <p:spPr>
          <a:xfrm>
            <a:off x="203433" y="1253703"/>
            <a:ext cx="8798877"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rgbClr val="1B4B96"/>
                </a:solidFill>
                <a:ea typeface="Calibri"/>
                <a:cs typeface="Calibri"/>
              </a:rPr>
              <a:t>A collaborative meeting at a practice where an exchange of information occurs.</a:t>
            </a:r>
          </a:p>
          <a:p>
            <a:pPr marL="342900" indent="-342900">
              <a:buFont typeface="Arial"/>
              <a:buChar char="•"/>
            </a:pPr>
            <a:r>
              <a:rPr lang="en-US" sz="2400">
                <a:solidFill>
                  <a:srgbClr val="1B4B96"/>
                </a:solidFill>
                <a:ea typeface="Calibri"/>
                <a:cs typeface="Calibri"/>
              </a:rPr>
              <a:t>Agenda is collaborative and includes items the practice would like to review.</a:t>
            </a:r>
          </a:p>
          <a:p>
            <a:pPr marL="342900" indent="-342900">
              <a:buFont typeface="Arial"/>
              <a:buChar char="•"/>
            </a:pPr>
            <a:r>
              <a:rPr lang="en-US" sz="2400">
                <a:solidFill>
                  <a:srgbClr val="1B4B96"/>
                </a:solidFill>
                <a:ea typeface="Calibri"/>
                <a:cs typeface="Calibri"/>
              </a:rPr>
              <a:t>Preference is that practice has some understanding of INHALE tools, platforms, and performance measures prior to visit.</a:t>
            </a:r>
          </a:p>
          <a:p>
            <a:pPr algn="ctr"/>
            <a:r>
              <a:rPr lang="en-US" sz="2800" b="1" i="1">
                <a:solidFill>
                  <a:srgbClr val="F04B54"/>
                </a:solidFill>
                <a:ea typeface="Calibri"/>
                <a:cs typeface="Calibri"/>
              </a:rPr>
              <a:t>Not an Audit</a:t>
            </a:r>
          </a:p>
          <a:p>
            <a:pPr marL="342900" indent="-342900">
              <a:buFont typeface="Arial"/>
              <a:buChar char="•"/>
            </a:pPr>
            <a:r>
              <a:rPr lang="en-US" sz="2400">
                <a:solidFill>
                  <a:srgbClr val="1B4B96"/>
                </a:solidFill>
                <a:ea typeface="Calibri"/>
                <a:cs typeface="Calibri"/>
              </a:rPr>
              <a:t>Use the Admin Portal to schedule a Site Visit</a:t>
            </a:r>
          </a:p>
          <a:p>
            <a:pPr marL="342900" indent="-342900">
              <a:buFont typeface="Arial"/>
              <a:buChar char="•"/>
            </a:pPr>
            <a:r>
              <a:rPr lang="en-US" sz="2400">
                <a:solidFill>
                  <a:srgbClr val="1B4B96"/>
                </a:solidFill>
                <a:ea typeface="Calibri"/>
                <a:cs typeface="Calibri"/>
              </a:rPr>
              <a:t>Counts as an engagement activity on the scorecard.</a:t>
            </a:r>
          </a:p>
          <a:p>
            <a:pPr marL="342900" indent="-342900">
              <a:buFont typeface="Arial"/>
              <a:buChar char="•"/>
            </a:pPr>
            <a:endParaRPr lang="en-US" sz="2400">
              <a:solidFill>
                <a:srgbClr val="1B4B96"/>
              </a:solidFill>
              <a:ea typeface="Calibri"/>
              <a:cs typeface="Calibri"/>
            </a:endParaRPr>
          </a:p>
        </p:txBody>
      </p:sp>
      <p:pic>
        <p:nvPicPr>
          <p:cNvPr id="6" name="Picture 5" descr="A blue circle with two people shaking hands&#10;&#10;AI-generated content may be incorrect.">
            <a:extLst>
              <a:ext uri="{FF2B5EF4-FFF2-40B4-BE49-F238E27FC236}">
                <a16:creationId xmlns:a16="http://schemas.microsoft.com/office/drawing/2014/main" id="{8D2F5AF6-F352-C33B-8ECE-9BC669B9DAC2}"/>
              </a:ext>
            </a:extLst>
          </p:cNvPr>
          <p:cNvPicPr>
            <a:picLocks noChangeAspect="1"/>
          </p:cNvPicPr>
          <p:nvPr/>
        </p:nvPicPr>
        <p:blipFill>
          <a:blip r:embed="rId7"/>
          <a:stretch>
            <a:fillRect/>
          </a:stretch>
        </p:blipFill>
        <p:spPr>
          <a:xfrm>
            <a:off x="9287711" y="3794612"/>
            <a:ext cx="2417258" cy="2387253"/>
          </a:xfrm>
          <a:prstGeom prst="rect">
            <a:avLst/>
          </a:prstGeom>
        </p:spPr>
      </p:pic>
      <p:pic>
        <p:nvPicPr>
          <p:cNvPr id="9" name="Picture 8" descr="A qr code on a white background&#10;&#10;AI-generated content may be incorrect.">
            <a:extLst>
              <a:ext uri="{FF2B5EF4-FFF2-40B4-BE49-F238E27FC236}">
                <a16:creationId xmlns:a16="http://schemas.microsoft.com/office/drawing/2014/main" id="{FD816DAE-F132-9550-D755-538A9E9DB751}"/>
              </a:ext>
            </a:extLst>
          </p:cNvPr>
          <p:cNvPicPr>
            <a:picLocks noChangeAspect="1"/>
          </p:cNvPicPr>
          <p:nvPr/>
        </p:nvPicPr>
        <p:blipFill>
          <a:blip r:embed="rId8"/>
          <a:stretch>
            <a:fillRect/>
          </a:stretch>
        </p:blipFill>
        <p:spPr>
          <a:xfrm>
            <a:off x="9528628" y="1255939"/>
            <a:ext cx="1752600" cy="1733550"/>
          </a:xfrm>
          <a:prstGeom prst="rect">
            <a:avLst/>
          </a:prstGeom>
        </p:spPr>
      </p:pic>
      <p:sp>
        <p:nvSpPr>
          <p:cNvPr id="11" name="TextBox 10">
            <a:extLst>
              <a:ext uri="{FF2B5EF4-FFF2-40B4-BE49-F238E27FC236}">
                <a16:creationId xmlns:a16="http://schemas.microsoft.com/office/drawing/2014/main" id="{29F751D4-D079-4D32-A895-E9072FAF032D}"/>
              </a:ext>
            </a:extLst>
          </p:cNvPr>
          <p:cNvSpPr txBox="1"/>
          <p:nvPr/>
        </p:nvSpPr>
        <p:spPr>
          <a:xfrm>
            <a:off x="9035143" y="2993571"/>
            <a:ext cx="274864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1B4B96"/>
                </a:solidFill>
                <a:latin typeface="Calibri"/>
                <a:ea typeface="Calibri"/>
                <a:cs typeface="Calibri"/>
              </a:rPr>
              <a:t>Scan the QR code to request a Site Visit</a:t>
            </a:r>
            <a:endParaRPr lang="en-US">
              <a:ea typeface="Calibri" panose="020F0502020204030204"/>
              <a:cs typeface="Calibri" panose="020F0502020204030204"/>
            </a:endParaRPr>
          </a:p>
          <a:p>
            <a:pPr algn="ctr"/>
            <a:endParaRPr lang="en-US"/>
          </a:p>
        </p:txBody>
      </p:sp>
    </p:spTree>
    <p:extLst>
      <p:ext uri="{BB962C8B-B14F-4D97-AF65-F5344CB8AC3E}">
        <p14:creationId xmlns:p14="http://schemas.microsoft.com/office/powerpoint/2010/main" val="390066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7A672-926B-8B40-CF30-1CA0575B5C23}"/>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525B1277-1566-513D-83BA-9E5C6C29E4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247770"/>
            <a:ext cx="619356" cy="520259"/>
          </a:xfrm>
          <a:prstGeom prst="rect">
            <a:avLst/>
          </a:prstGeom>
        </p:spPr>
      </p:pic>
      <p:sp>
        <p:nvSpPr>
          <p:cNvPr id="10" name="TextBox 9">
            <a:extLst>
              <a:ext uri="{FF2B5EF4-FFF2-40B4-BE49-F238E27FC236}">
                <a16:creationId xmlns:a16="http://schemas.microsoft.com/office/drawing/2014/main" id="{511C0F75-5FD1-5A5D-42E3-5E8C7DBA8E45}"/>
              </a:ext>
            </a:extLst>
          </p:cNvPr>
          <p:cNvSpPr txBox="1"/>
          <p:nvPr/>
        </p:nvSpPr>
        <p:spPr>
          <a:xfrm>
            <a:off x="619356" y="183254"/>
            <a:ext cx="8456911" cy="584775"/>
          </a:xfrm>
          <a:prstGeom prst="rect">
            <a:avLst/>
          </a:prstGeom>
          <a:noFill/>
        </p:spPr>
        <p:txBody>
          <a:bodyPr wrap="square" lIns="91440" tIns="45720" rIns="91440" bIns="45720" rtlCol="0" anchor="t">
            <a:spAutoFit/>
          </a:bodyPr>
          <a:lstStyle/>
          <a:p>
            <a:pPr>
              <a:defRPr/>
            </a:pPr>
            <a:r>
              <a:rPr lang="en-US" sz="3200" b="1">
                <a:solidFill>
                  <a:srgbClr val="1B4B96"/>
                </a:solidFill>
                <a:latin typeface="Arial"/>
                <a:ea typeface="+mn-lt"/>
                <a:cs typeface="Arial"/>
              </a:rPr>
              <a:t>ECHO</a:t>
            </a:r>
            <a:r>
              <a:rPr lang="en-US" sz="3200" b="1">
                <a:solidFill>
                  <a:srgbClr val="1B4B96"/>
                </a:solidFill>
                <a:latin typeface="Arial"/>
                <a:ea typeface="Inter ExtraBold" panose="02000503000000020004" pitchFamily="2" charset="0"/>
                <a:cs typeface="Arial"/>
              </a:rPr>
              <a:t>: Call for Cases</a:t>
            </a:r>
            <a:endParaRPr lang="en-US"/>
          </a:p>
        </p:txBody>
      </p:sp>
      <p:pic>
        <p:nvPicPr>
          <p:cNvPr id="2" name="Picture 1" descr="A picture containing text&#10;&#10;Description automatically generated">
            <a:extLst>
              <a:ext uri="{FF2B5EF4-FFF2-40B4-BE49-F238E27FC236}">
                <a16:creationId xmlns:a16="http://schemas.microsoft.com/office/drawing/2014/main" id="{4BDB5C9D-5FEF-8B72-7733-57DC6C488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E269AF5D-D87F-8081-EB4B-68CD13D3472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1D202376-79BC-223B-85A6-3CE5EA2E9FC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330E1278-BD1E-0FC9-51EC-F39061A9F007}"/>
              </a:ext>
            </a:extLst>
          </p:cNvPr>
          <p:cNvSpPr txBox="1"/>
          <p:nvPr/>
        </p:nvSpPr>
        <p:spPr>
          <a:xfrm>
            <a:off x="4843396" y="6506648"/>
            <a:ext cx="6996419" cy="52322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Inter SemiBold"/>
                <a:cs typeface="Arial"/>
              </a:rPr>
              <a:t>INSPIRING HEALTH ADVANCES IN LUNG CARE</a:t>
            </a:r>
            <a:endParaRPr lang="en-US" sz="1400" b="1" i="0" u="none" strike="noStrike" kern="1200" cap="none" spc="0" normalizeH="0" baseline="0" noProof="0">
              <a:ln>
                <a:noFill/>
              </a:ln>
              <a:solidFill>
                <a:prstClr val="white"/>
              </a:solidFill>
              <a:effectLst/>
              <a:uLnTx/>
              <a:uFillTx/>
              <a:latin typeface="Arial"/>
              <a:ea typeface="Inter SemiBold"/>
              <a:cs typeface="Arial"/>
            </a:endParaRPr>
          </a:p>
          <a:p>
            <a:pPr algn="r">
              <a:defRPr/>
            </a:pPr>
            <a:endParaRPr lang="en-US" sz="1400" b="1" i="0" u="none" strike="noStrike" kern="1200" cap="none" spc="0" normalizeH="0" baseline="0" noProof="0">
              <a:ln>
                <a:noFill/>
              </a:ln>
              <a:solidFill>
                <a:prstClr val="white"/>
              </a:solidFill>
              <a:effectLst/>
              <a:uLnTx/>
              <a:uFillTx/>
              <a:latin typeface="Arial"/>
              <a:ea typeface="Inter SemiBold"/>
              <a:cs typeface="Arial"/>
            </a:endParaRPr>
          </a:p>
        </p:txBody>
      </p:sp>
      <p:sp>
        <p:nvSpPr>
          <p:cNvPr id="8" name="TextBox 7">
            <a:extLst>
              <a:ext uri="{FF2B5EF4-FFF2-40B4-BE49-F238E27FC236}">
                <a16:creationId xmlns:a16="http://schemas.microsoft.com/office/drawing/2014/main" id="{49E727B5-E167-10FC-8B5F-E821A360FA4A}"/>
              </a:ext>
            </a:extLst>
          </p:cNvPr>
          <p:cNvSpPr txBox="1"/>
          <p:nvPr/>
        </p:nvSpPr>
        <p:spPr>
          <a:xfrm>
            <a:off x="491491" y="856357"/>
            <a:ext cx="11348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1B4B96"/>
                </a:solidFill>
                <a:ea typeface="Calibri"/>
                <a:cs typeface="Calibri"/>
              </a:rPr>
              <a:t>Call for INHALE ECHO Case Submissions</a:t>
            </a:r>
            <a:r>
              <a:rPr lang="en-US" sz="2400">
                <a:solidFill>
                  <a:srgbClr val="1B4B96"/>
                </a:solidFill>
                <a:ea typeface="Calibri"/>
                <a:cs typeface="Calibri"/>
              </a:rPr>
              <a:t>: </a:t>
            </a:r>
            <a:r>
              <a:rPr lang="en-US" sz="2400">
                <a:solidFill>
                  <a:srgbClr val="1B4B96"/>
                </a:solidFill>
                <a:highlight>
                  <a:srgbClr val="FFFFFF"/>
                </a:highlight>
                <a:ea typeface="Calibri"/>
                <a:cs typeface="Calibri"/>
              </a:rPr>
              <a:t>We are seeking cases for the INHALE ECHOs!</a:t>
            </a:r>
          </a:p>
          <a:p>
            <a:endParaRPr lang="en-US" sz="2000">
              <a:solidFill>
                <a:srgbClr val="1B4B96"/>
              </a:solidFill>
              <a:highlight>
                <a:srgbClr val="FFFFFF"/>
              </a:highlight>
              <a:ea typeface="Calibri"/>
              <a:cs typeface="Calibri"/>
            </a:endParaRPr>
          </a:p>
          <a:p>
            <a:r>
              <a:rPr lang="en-US" sz="2000" b="1">
                <a:solidFill>
                  <a:srgbClr val="1B4B96"/>
                </a:solidFill>
                <a:highlight>
                  <a:srgbClr val="FFFFFF"/>
                </a:highlight>
                <a:ea typeface="Calibri"/>
                <a:cs typeface="Calibri"/>
              </a:rPr>
              <a:t>Submit cases through a secure form that are</a:t>
            </a:r>
            <a:r>
              <a:rPr lang="en-US" sz="2000">
                <a:solidFill>
                  <a:srgbClr val="1B4B96"/>
                </a:solidFill>
                <a:highlight>
                  <a:srgbClr val="FFFFFF"/>
                </a:highlight>
                <a:ea typeface="Calibri"/>
                <a:cs typeface="Calibri"/>
              </a:rPr>
              <a:t>:</a:t>
            </a:r>
          </a:p>
          <a:p>
            <a:pPr marL="171450" indent="-171450">
              <a:buFont typeface="Arial"/>
              <a:buChar char="•"/>
            </a:pPr>
            <a:r>
              <a:rPr lang="en-US" sz="2000">
                <a:solidFill>
                  <a:srgbClr val="1B4B96"/>
                </a:solidFill>
                <a:highlight>
                  <a:srgbClr val="FFFFFF"/>
                </a:highlight>
                <a:ea typeface="Calibri"/>
                <a:cs typeface="Calibri"/>
              </a:rPr>
              <a:t>Difficult to treat </a:t>
            </a:r>
            <a:endParaRPr lang="en-US" sz="2000">
              <a:solidFill>
                <a:srgbClr val="1B4B96"/>
              </a:solidFill>
              <a:ea typeface="Calibri"/>
              <a:cs typeface="Calibri"/>
            </a:endParaRPr>
          </a:p>
          <a:p>
            <a:pPr marL="171450" indent="-171450">
              <a:buFont typeface="Arial"/>
              <a:buChar char="•"/>
            </a:pPr>
            <a:r>
              <a:rPr lang="en-US" sz="2000">
                <a:solidFill>
                  <a:srgbClr val="1B4B96"/>
                </a:solidFill>
                <a:highlight>
                  <a:srgbClr val="FFFFFF"/>
                </a:highlight>
                <a:ea typeface="Calibri"/>
                <a:cs typeface="Calibri"/>
              </a:rPr>
              <a:t>Medication change questions</a:t>
            </a:r>
          </a:p>
          <a:p>
            <a:pPr marL="171450" indent="-171450">
              <a:buFont typeface="Arial"/>
              <a:buChar char="•"/>
            </a:pPr>
            <a:r>
              <a:rPr lang="en-US" sz="2000">
                <a:solidFill>
                  <a:srgbClr val="1B4B96"/>
                </a:solidFill>
                <a:highlight>
                  <a:srgbClr val="FFFFFF"/>
                </a:highlight>
                <a:ea typeface="Calibri"/>
                <a:cs typeface="Calibri"/>
              </a:rPr>
              <a:t>Need access to specialist care quickly</a:t>
            </a:r>
          </a:p>
          <a:p>
            <a:pPr marL="171450" indent="-171450">
              <a:buFont typeface="Arial"/>
              <a:buChar char="•"/>
            </a:pPr>
            <a:r>
              <a:rPr lang="en-US" sz="2000">
                <a:solidFill>
                  <a:srgbClr val="1B4B96"/>
                </a:solidFill>
                <a:highlight>
                  <a:srgbClr val="FFFFFF"/>
                </a:highlight>
                <a:ea typeface="Calibri"/>
                <a:cs typeface="Calibri"/>
              </a:rPr>
              <a:t>Need access to a community of learning and support</a:t>
            </a:r>
          </a:p>
          <a:p>
            <a:pPr marL="628650" lvl="1" indent="-171450">
              <a:buFont typeface="Courier New"/>
              <a:buChar char="o"/>
            </a:pPr>
            <a:r>
              <a:rPr lang="en-US" sz="2000">
                <a:solidFill>
                  <a:srgbClr val="1B4B96"/>
                </a:solidFill>
                <a:highlight>
                  <a:srgbClr val="FFFFFF"/>
                </a:highlight>
                <a:ea typeface="Calibri"/>
                <a:cs typeface="Calibri"/>
              </a:rPr>
              <a:t>Please remember to deidentify all information submitted</a:t>
            </a:r>
          </a:p>
          <a:p>
            <a:endParaRPr lang="en-US" sz="2000">
              <a:solidFill>
                <a:srgbClr val="1B4B96"/>
              </a:solidFill>
              <a:highlight>
                <a:srgbClr val="FFFFFF"/>
              </a:highlight>
              <a:ea typeface="Calibri"/>
              <a:cs typeface="Calibri"/>
            </a:endParaRPr>
          </a:p>
          <a:p>
            <a:r>
              <a:rPr lang="en-US" sz="2000" b="1">
                <a:solidFill>
                  <a:srgbClr val="1B4B96"/>
                </a:solidFill>
                <a:highlight>
                  <a:srgbClr val="FFFFFF"/>
                </a:highlight>
                <a:ea typeface="Calibri"/>
                <a:cs typeface="Calibri"/>
              </a:rPr>
              <a:t>During the session:</a:t>
            </a:r>
          </a:p>
          <a:p>
            <a:pPr marL="342900" indent="-342900">
              <a:buFont typeface="Arial"/>
              <a:buChar char="•"/>
            </a:pPr>
            <a:r>
              <a:rPr lang="en-US" sz="2000">
                <a:solidFill>
                  <a:srgbClr val="1B4B96"/>
                </a:solidFill>
                <a:highlight>
                  <a:srgbClr val="FFFFFF"/>
                </a:highlight>
                <a:ea typeface="Calibri"/>
                <a:cs typeface="Calibri"/>
              </a:rPr>
              <a:t>Receive support from specialists and/or peers</a:t>
            </a:r>
          </a:p>
          <a:p>
            <a:endParaRPr lang="en-US" sz="2000">
              <a:solidFill>
                <a:srgbClr val="1B4B96"/>
              </a:solidFill>
              <a:highlight>
                <a:srgbClr val="FFFFFF"/>
              </a:highlight>
              <a:ea typeface="Calibri"/>
              <a:cs typeface="Arial"/>
            </a:endParaRPr>
          </a:p>
          <a:p>
            <a:r>
              <a:rPr lang="en-US" sz="2000" b="1">
                <a:solidFill>
                  <a:srgbClr val="1B4B96"/>
                </a:solidFill>
                <a:highlight>
                  <a:srgbClr val="FFFFFF"/>
                </a:highlight>
                <a:ea typeface="Calibri"/>
                <a:cs typeface="Arial"/>
              </a:rPr>
              <a:t>After the session:</a:t>
            </a:r>
          </a:p>
          <a:p>
            <a:pPr marL="342900" indent="-342900">
              <a:buFont typeface="Arial"/>
              <a:buChar char="•"/>
            </a:pPr>
            <a:r>
              <a:rPr lang="en-US" sz="2000">
                <a:solidFill>
                  <a:srgbClr val="1B4B96"/>
                </a:solidFill>
                <a:highlight>
                  <a:srgbClr val="FFFFFF"/>
                </a:highlight>
                <a:ea typeface="Calibri"/>
                <a:cs typeface="Arial"/>
              </a:rPr>
              <a:t>Receive summary of discussion and next steps</a:t>
            </a:r>
          </a:p>
          <a:p>
            <a:pPr>
              <a:buFont typeface="Arial"/>
            </a:pPr>
            <a:endParaRPr lang="en-US" sz="2000">
              <a:solidFill>
                <a:srgbClr val="1B4B96"/>
              </a:solidFill>
              <a:highlight>
                <a:srgbClr val="FFFFFF"/>
              </a:highlight>
              <a:ea typeface="Calibri"/>
              <a:cs typeface="Calibri"/>
            </a:endParaRPr>
          </a:p>
          <a:p>
            <a:pPr>
              <a:buFont typeface="Arial"/>
            </a:pPr>
            <a:r>
              <a:rPr lang="en-US" sz="2000">
                <a:solidFill>
                  <a:srgbClr val="169381"/>
                </a:solidFill>
                <a:highlight>
                  <a:srgbClr val="FFFFFF"/>
                </a:highlight>
                <a:ea typeface="Calibri"/>
                <a:cs typeface="Calibri"/>
              </a:rPr>
              <a:t>Will we offer VBR? Yes – if the case is selected, the provider will receive 5 bonus points on the scorecard </a:t>
            </a:r>
          </a:p>
        </p:txBody>
      </p:sp>
      <p:pic>
        <p:nvPicPr>
          <p:cNvPr id="6" name="Picture 5" descr="A red and black sign&#10;&#10;AI-generated content may be incorrect.">
            <a:extLst>
              <a:ext uri="{FF2B5EF4-FFF2-40B4-BE49-F238E27FC236}">
                <a16:creationId xmlns:a16="http://schemas.microsoft.com/office/drawing/2014/main" id="{01F16404-1261-D7A8-99D0-F0C188ABF792}"/>
              </a:ext>
            </a:extLst>
          </p:cNvPr>
          <p:cNvPicPr>
            <a:picLocks noChangeAspect="1"/>
          </p:cNvPicPr>
          <p:nvPr/>
        </p:nvPicPr>
        <p:blipFill>
          <a:blip r:embed="rId6"/>
          <a:stretch>
            <a:fillRect/>
          </a:stretch>
        </p:blipFill>
        <p:spPr>
          <a:xfrm>
            <a:off x="8355505" y="247770"/>
            <a:ext cx="1165793" cy="611847"/>
          </a:xfrm>
          <a:prstGeom prst="rect">
            <a:avLst/>
          </a:prstGeom>
        </p:spPr>
      </p:pic>
      <p:sp>
        <p:nvSpPr>
          <p:cNvPr id="9" name="TextBox 8">
            <a:extLst>
              <a:ext uri="{FF2B5EF4-FFF2-40B4-BE49-F238E27FC236}">
                <a16:creationId xmlns:a16="http://schemas.microsoft.com/office/drawing/2014/main" id="{1AE9ED07-D1D0-1F99-4F7F-BF1E1639AD17}"/>
              </a:ext>
            </a:extLst>
          </p:cNvPr>
          <p:cNvSpPr txBox="1"/>
          <p:nvPr/>
        </p:nvSpPr>
        <p:spPr>
          <a:xfrm>
            <a:off x="7885743" y="1435228"/>
            <a:ext cx="4088028" cy="1862048"/>
          </a:xfrm>
          <a:prstGeom prst="rect">
            <a:avLst/>
          </a:prstGeom>
          <a:noFill/>
          <a:ln w="12700">
            <a:solidFill>
              <a:srgbClr val="1693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250"/>
              </a:lnSpc>
            </a:pPr>
            <a:r>
              <a:rPr lang="en-US" sz="2000" b="1">
                <a:solidFill>
                  <a:srgbClr val="1B4B96"/>
                </a:solidFill>
                <a:highlight>
                  <a:srgbClr val="FFFFFF"/>
                </a:highlight>
                <a:latin typeface="Calibri"/>
                <a:cs typeface="Arial"/>
              </a:rPr>
              <a:t>The next INHALE ECHO </a:t>
            </a:r>
            <a:br>
              <a:rPr lang="en-US" sz="2000" b="1">
                <a:solidFill>
                  <a:srgbClr val="1B4B96"/>
                </a:solidFill>
                <a:highlight>
                  <a:srgbClr val="FFFFFF"/>
                </a:highlight>
                <a:latin typeface="Calibri"/>
                <a:cs typeface="Arial"/>
              </a:rPr>
            </a:br>
            <a:r>
              <a:rPr lang="en-US" sz="2000" b="1">
                <a:solidFill>
                  <a:srgbClr val="1B4B96"/>
                </a:solidFill>
                <a:highlight>
                  <a:srgbClr val="FFFFFF"/>
                </a:highlight>
                <a:latin typeface="Calibri"/>
                <a:cs typeface="Arial"/>
              </a:rPr>
              <a:t>is scheduled for </a:t>
            </a:r>
            <a:endParaRPr lang="en-US" sz="2000" b="1">
              <a:solidFill>
                <a:srgbClr val="000000"/>
              </a:solidFill>
              <a:latin typeface="Calibri"/>
              <a:ea typeface="Calibri"/>
              <a:cs typeface="Calibri" panose="020F0502020204030204"/>
            </a:endParaRPr>
          </a:p>
          <a:p>
            <a:pPr algn="ctr">
              <a:lnSpc>
                <a:spcPts val="2250"/>
              </a:lnSpc>
            </a:pPr>
            <a:r>
              <a:rPr lang="en-US" sz="2000" b="1">
                <a:solidFill>
                  <a:srgbClr val="1B4B96"/>
                </a:solidFill>
                <a:highlight>
                  <a:srgbClr val="FFFFFF"/>
                </a:highlight>
                <a:latin typeface="Calibri"/>
                <a:cs typeface="Arial"/>
              </a:rPr>
              <a:t>May 28th, 2026 </a:t>
            </a:r>
            <a:endParaRPr lang="en-US" sz="2000" b="1">
              <a:solidFill>
                <a:srgbClr val="000000"/>
              </a:solidFill>
              <a:latin typeface="Calibri"/>
              <a:ea typeface="Calibri"/>
              <a:cs typeface="Calibri" panose="020F0502020204030204"/>
            </a:endParaRPr>
          </a:p>
          <a:p>
            <a:pPr algn="ctr">
              <a:lnSpc>
                <a:spcPts val="2250"/>
              </a:lnSpc>
            </a:pPr>
            <a:r>
              <a:rPr lang="en-US" sz="2000" b="1">
                <a:solidFill>
                  <a:srgbClr val="1B4B96"/>
                </a:solidFill>
                <a:highlight>
                  <a:srgbClr val="FFFFFF"/>
                </a:highlight>
                <a:latin typeface="Calibri"/>
                <a:cs typeface="Arial"/>
              </a:rPr>
              <a:t>12:00-1:00pm</a:t>
            </a:r>
          </a:p>
          <a:p>
            <a:pPr algn="ctr">
              <a:lnSpc>
                <a:spcPts val="2250"/>
              </a:lnSpc>
            </a:pPr>
            <a:endParaRPr lang="en-US" sz="2000" b="1" u="sng">
              <a:solidFill>
                <a:srgbClr val="1B4B96"/>
              </a:solidFill>
              <a:highlight>
                <a:srgbClr val="FFFFFF"/>
              </a:highlight>
              <a:latin typeface="Calibri"/>
              <a:ea typeface="Calibri" panose="020F0502020204030204"/>
              <a:cs typeface="Arial"/>
            </a:endParaRPr>
          </a:p>
          <a:p>
            <a:pPr algn="ctr">
              <a:lnSpc>
                <a:spcPts val="2250"/>
              </a:lnSpc>
            </a:pPr>
            <a:r>
              <a:rPr lang="en-US" sz="2000" b="1" u="sng">
                <a:solidFill>
                  <a:srgbClr val="1B4B96"/>
                </a:solidFill>
                <a:highlight>
                  <a:srgbClr val="FFFFFF"/>
                </a:highlight>
                <a:latin typeface="Calibri"/>
                <a:ea typeface="Calibri" panose="020F0502020204030204"/>
                <a:cs typeface="Arial"/>
              </a:rPr>
              <a:t>Submit a case here:</a:t>
            </a:r>
            <a:endParaRPr lang="en-US" sz="2000" b="1" u="sng">
              <a:ea typeface="Calibri" panose="020F0502020204030204"/>
              <a:cs typeface="Calibri" panose="020F0502020204030204"/>
            </a:endParaRPr>
          </a:p>
        </p:txBody>
      </p:sp>
      <p:pic>
        <p:nvPicPr>
          <p:cNvPr id="12" name="Picture 11">
            <a:extLst>
              <a:ext uri="{FF2B5EF4-FFF2-40B4-BE49-F238E27FC236}">
                <a16:creationId xmlns:a16="http://schemas.microsoft.com/office/drawing/2014/main" id="{41AF702A-10CF-EF05-17E9-52FE3924B502}"/>
              </a:ext>
            </a:extLst>
          </p:cNvPr>
          <p:cNvPicPr>
            <a:picLocks noChangeAspect="1"/>
          </p:cNvPicPr>
          <p:nvPr/>
        </p:nvPicPr>
        <p:blipFill>
          <a:blip r:embed="rId7"/>
          <a:stretch>
            <a:fillRect/>
          </a:stretch>
        </p:blipFill>
        <p:spPr>
          <a:xfrm>
            <a:off x="9030320" y="3385603"/>
            <a:ext cx="1777658" cy="1774927"/>
          </a:xfrm>
          <a:prstGeom prst="rect">
            <a:avLst/>
          </a:prstGeom>
        </p:spPr>
      </p:pic>
    </p:spTree>
    <p:extLst>
      <p:ext uri="{BB962C8B-B14F-4D97-AF65-F5344CB8AC3E}">
        <p14:creationId xmlns:p14="http://schemas.microsoft.com/office/powerpoint/2010/main" val="1618165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85F2853-E8D6-B94E-E76A-55AB01115CCA}"/>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112AA7F6-4870-8D50-AF6B-3116E71C21C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247770"/>
            <a:ext cx="619356" cy="520259"/>
          </a:xfrm>
          <a:prstGeom prst="rect">
            <a:avLst/>
          </a:prstGeom>
        </p:spPr>
      </p:pic>
      <p:cxnSp>
        <p:nvCxnSpPr>
          <p:cNvPr id="6" name="Straight Connector 5">
            <a:extLst>
              <a:ext uri="{FF2B5EF4-FFF2-40B4-BE49-F238E27FC236}">
                <a16:creationId xmlns:a16="http://schemas.microsoft.com/office/drawing/2014/main" id="{2E912678-3C74-D07B-DAAB-E5867563B256}"/>
              </a:ext>
            </a:extLst>
          </p:cNvPr>
          <p:cNvCxnSpPr>
            <a:cxnSpLocks/>
          </p:cNvCxnSpPr>
          <p:nvPr/>
        </p:nvCxnSpPr>
        <p:spPr>
          <a:xfrm>
            <a:off x="9422271" y="490199"/>
            <a:ext cx="0" cy="0"/>
          </a:xfrm>
          <a:prstGeom prst="line">
            <a:avLst/>
          </a:prstGeom>
          <a:ln w="19050">
            <a:solidFill>
              <a:srgbClr val="3277B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C1453FB-E541-8AF0-51D6-C99AED1C7F01}"/>
              </a:ext>
            </a:extLst>
          </p:cNvPr>
          <p:cNvSpPr txBox="1"/>
          <p:nvPr/>
        </p:nvSpPr>
        <p:spPr>
          <a:xfrm>
            <a:off x="630172" y="203715"/>
            <a:ext cx="6646928" cy="584775"/>
          </a:xfrm>
          <a:prstGeom prst="rect">
            <a:avLst/>
          </a:prstGeom>
          <a:noFill/>
        </p:spPr>
        <p:txBody>
          <a:bodyPr wrap="square" lIns="91440" tIns="45720" rIns="91440" bIns="45720" rtlCol="0" anchor="t">
            <a:spAutoFit/>
          </a:bodyPr>
          <a:lstStyle/>
          <a:p>
            <a:r>
              <a:rPr lang="en-US" sz="3200" b="1">
                <a:solidFill>
                  <a:srgbClr val="1B4B96"/>
                </a:solidFill>
                <a:latin typeface="Arial"/>
                <a:cs typeface="Arial"/>
              </a:rPr>
              <a:t>Patient Advisory Board (PAB)</a:t>
            </a:r>
          </a:p>
        </p:txBody>
      </p:sp>
      <p:pic>
        <p:nvPicPr>
          <p:cNvPr id="2" name="Picture 1" descr="A picture containing text&#10;&#10;Description automatically generated">
            <a:extLst>
              <a:ext uri="{FF2B5EF4-FFF2-40B4-BE49-F238E27FC236}">
                <a16:creationId xmlns:a16="http://schemas.microsoft.com/office/drawing/2014/main" id="{E17EED1D-8BAE-0D46-26FF-859EAF02D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92A0FC62-AC60-BCF8-08A7-D57C0291168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C1F65D06-209A-3304-28A7-E92901D34CD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A3E59C02-36D4-E0AC-7188-11AE16CCFE87}"/>
              </a:ext>
            </a:extLst>
          </p:cNvPr>
          <p:cNvSpPr txBox="1"/>
          <p:nvPr/>
        </p:nvSpPr>
        <p:spPr>
          <a:xfrm>
            <a:off x="4870291" y="6465009"/>
            <a:ext cx="6996419" cy="338554"/>
          </a:xfrm>
          <a:prstGeom prst="rect">
            <a:avLst/>
          </a:prstGeom>
          <a:noFill/>
        </p:spPr>
        <p:txBody>
          <a:bodyPr wrap="square" rtlCol="0">
            <a:spAutoFit/>
          </a:bodyPr>
          <a:lstStyle/>
          <a:p>
            <a:pPr algn="r"/>
            <a:r>
              <a:rPr lang="en-US" sz="1600" b="1">
                <a:solidFill>
                  <a:schemeClr val="bg1"/>
                </a:solidFill>
                <a:latin typeface="Arial" panose="020B0604020202020204" pitchFamily="34" charset="0"/>
                <a:ea typeface="Inter SemiBold" panose="02000503000000020004" pitchFamily="2" charset="0"/>
                <a:cs typeface="Arial" panose="020B0604020202020204" pitchFamily="34" charset="0"/>
              </a:rPr>
              <a:t>INSPIRING HEALTH ADVANCES IN LUNG CARE</a:t>
            </a:r>
          </a:p>
        </p:txBody>
      </p:sp>
      <p:sp>
        <p:nvSpPr>
          <p:cNvPr id="19" name="TextBox 18">
            <a:extLst>
              <a:ext uri="{FF2B5EF4-FFF2-40B4-BE49-F238E27FC236}">
                <a16:creationId xmlns:a16="http://schemas.microsoft.com/office/drawing/2014/main" id="{2BCC8E52-0F59-D3FC-0C08-2E7E9CF47283}"/>
              </a:ext>
            </a:extLst>
          </p:cNvPr>
          <p:cNvSpPr txBox="1"/>
          <p:nvPr/>
        </p:nvSpPr>
        <p:spPr>
          <a:xfrm>
            <a:off x="3048828" y="3274151"/>
            <a:ext cx="6097656"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25" name="TextBox 24">
            <a:extLst>
              <a:ext uri="{FF2B5EF4-FFF2-40B4-BE49-F238E27FC236}">
                <a16:creationId xmlns:a16="http://schemas.microsoft.com/office/drawing/2014/main" id="{B15783D3-2F65-231C-CE31-933126883994}"/>
              </a:ext>
            </a:extLst>
          </p:cNvPr>
          <p:cNvSpPr txBox="1"/>
          <p:nvPr/>
        </p:nvSpPr>
        <p:spPr>
          <a:xfrm>
            <a:off x="3048828" y="3274151"/>
            <a:ext cx="6097656" cy="369332"/>
          </a:xfrm>
          <a:prstGeom prst="rect">
            <a:avLst/>
          </a:prstGeom>
          <a:noFill/>
        </p:spPr>
        <p:txBody>
          <a:bodyPr wrap="square">
            <a:spAutoFit/>
          </a:bodyPr>
          <a:lstStyle/>
          <a:p>
            <a:r>
              <a:rPr lang="en-US"/>
              <a:t> </a:t>
            </a:r>
          </a:p>
        </p:txBody>
      </p:sp>
      <p:sp>
        <p:nvSpPr>
          <p:cNvPr id="13" name="TextBox 2">
            <a:extLst>
              <a:ext uri="{FF2B5EF4-FFF2-40B4-BE49-F238E27FC236}">
                <a16:creationId xmlns:a16="http://schemas.microsoft.com/office/drawing/2014/main" id="{75239E06-9BDA-2C9E-BD25-8F94D39FFFCF}"/>
              </a:ext>
            </a:extLst>
          </p:cNvPr>
          <p:cNvSpPr txBox="1"/>
          <p:nvPr/>
        </p:nvSpPr>
        <p:spPr>
          <a:xfrm>
            <a:off x="304873" y="925292"/>
            <a:ext cx="8445467" cy="46474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accent1"/>
                </a:solidFill>
                <a:latin typeface="Arial"/>
                <a:ea typeface="Calibri"/>
                <a:cs typeface="Arial"/>
              </a:rPr>
              <a:t>What is the INHALE Patient Advisory Board?</a:t>
            </a:r>
            <a:endParaRPr lang="en-US" sz="2400">
              <a:solidFill>
                <a:schemeClr val="accent1"/>
              </a:solidFill>
              <a:latin typeface="Arial"/>
              <a:ea typeface="Calibri"/>
              <a:cs typeface="Arial"/>
            </a:endParaRPr>
          </a:p>
          <a:p>
            <a:endParaRPr lang="en-US" sz="2000">
              <a:solidFill>
                <a:srgbClr val="000000"/>
              </a:solidFill>
              <a:latin typeface="Arial"/>
              <a:ea typeface="Calibri"/>
              <a:cs typeface="Arial"/>
            </a:endParaRPr>
          </a:p>
          <a:p>
            <a:r>
              <a:rPr lang="en-US" sz="2000">
                <a:solidFill>
                  <a:schemeClr val="accent1"/>
                </a:solidFill>
                <a:latin typeface="Arial"/>
                <a:cs typeface="Arial"/>
              </a:rPr>
              <a:t>The INHALE PAB is a group of 8 advisors who:</a:t>
            </a:r>
          </a:p>
          <a:p>
            <a:pPr marL="342900" indent="-342900">
              <a:buFont typeface="Arial,Sans-Serif"/>
              <a:buChar char="•"/>
            </a:pPr>
            <a:r>
              <a:rPr lang="en-US" sz="2000">
                <a:solidFill>
                  <a:schemeClr val="accent1"/>
                </a:solidFill>
                <a:latin typeface="Arial"/>
                <a:cs typeface="Arial"/>
              </a:rPr>
              <a:t>Bring the patient voice to INHALE's work</a:t>
            </a:r>
          </a:p>
          <a:p>
            <a:pPr marL="342900" indent="-342900">
              <a:buFont typeface="Arial,Sans-Serif"/>
              <a:buChar char="•"/>
            </a:pPr>
            <a:r>
              <a:rPr lang="en-US" sz="2000">
                <a:solidFill>
                  <a:schemeClr val="accent1"/>
                </a:solidFill>
                <a:latin typeface="Arial"/>
                <a:cs typeface="Arial"/>
              </a:rPr>
              <a:t>Give input and create educational resources and tools for patients</a:t>
            </a:r>
            <a:endParaRPr lang="en-US" sz="2000">
              <a:solidFill>
                <a:schemeClr val="accent1"/>
              </a:solidFill>
              <a:latin typeface="Arial"/>
              <a:ea typeface="Calibri" panose="020F0502020204030204"/>
              <a:cs typeface="Arial"/>
            </a:endParaRPr>
          </a:p>
          <a:p>
            <a:pPr marL="342900" indent="-342900">
              <a:buFont typeface="Arial,Sans-Serif"/>
              <a:buChar char="•"/>
            </a:pPr>
            <a:r>
              <a:rPr lang="en-US" sz="2000">
                <a:solidFill>
                  <a:schemeClr val="accent1"/>
                </a:solidFill>
                <a:latin typeface="Arial"/>
                <a:cs typeface="Arial"/>
              </a:rPr>
              <a:t>Work with the community to help people understand how to best take care of their lungs</a:t>
            </a:r>
            <a:endParaRPr lang="en-US" sz="2000">
              <a:solidFill>
                <a:schemeClr val="accent1"/>
              </a:solidFill>
              <a:latin typeface="Arial"/>
              <a:ea typeface="Calibri"/>
              <a:cs typeface="Arial"/>
            </a:endParaRPr>
          </a:p>
          <a:p>
            <a:pPr marL="342900" indent="-342900">
              <a:buFont typeface="Arial,Sans-Serif"/>
              <a:buChar char="•"/>
            </a:pPr>
            <a:r>
              <a:rPr lang="en-US" sz="2000">
                <a:solidFill>
                  <a:schemeClr val="accent1"/>
                </a:solidFill>
                <a:latin typeface="Arial"/>
                <a:ea typeface="Calibri"/>
                <a:cs typeface="Arial"/>
              </a:rPr>
              <a:t>Brainstorm ideas for improvement to care</a:t>
            </a:r>
          </a:p>
          <a:p>
            <a:pPr marL="342900" indent="-342900">
              <a:buFont typeface="Arial,Sans-Serif"/>
              <a:buChar char="•"/>
            </a:pPr>
            <a:r>
              <a:rPr lang="en-US" sz="2000">
                <a:solidFill>
                  <a:schemeClr val="accent1"/>
                </a:solidFill>
                <a:latin typeface="Arial"/>
                <a:cs typeface="Arial"/>
              </a:rPr>
              <a:t>The PAB meets on Zoom (virtually) every other month</a:t>
            </a:r>
            <a:endParaRPr lang="en-US" sz="2000">
              <a:solidFill>
                <a:schemeClr val="accent1"/>
              </a:solidFill>
              <a:latin typeface="Arial"/>
              <a:ea typeface="Calibri"/>
              <a:cs typeface="Arial"/>
            </a:endParaRPr>
          </a:p>
          <a:p>
            <a:pPr marL="342900" indent="-342900">
              <a:buFont typeface="Arial,Sans-Serif"/>
              <a:buChar char="•"/>
            </a:pPr>
            <a:r>
              <a:rPr lang="en-US" sz="2000">
                <a:solidFill>
                  <a:schemeClr val="accent1"/>
                </a:solidFill>
                <a:latin typeface="Arial"/>
                <a:cs typeface="Arial"/>
              </a:rPr>
              <a:t>Members are paid for their time</a:t>
            </a:r>
            <a:endParaRPr lang="en-US" sz="2000">
              <a:solidFill>
                <a:schemeClr val="accent1"/>
              </a:solidFill>
              <a:latin typeface="Arial"/>
              <a:ea typeface="Calibri"/>
              <a:cs typeface="Arial"/>
            </a:endParaRPr>
          </a:p>
          <a:p>
            <a:endParaRPr lang="en-US" sz="2000">
              <a:solidFill>
                <a:srgbClr val="000000"/>
              </a:solidFill>
              <a:latin typeface="Arial"/>
              <a:ea typeface="Calibri"/>
              <a:cs typeface="Arial"/>
            </a:endParaRPr>
          </a:p>
          <a:p>
            <a:pPr algn="ctr"/>
            <a:r>
              <a:rPr lang="en-US" sz="2400" b="1">
                <a:solidFill>
                  <a:srgbClr val="169381"/>
                </a:solidFill>
                <a:latin typeface="Arial"/>
                <a:ea typeface="Calibri"/>
                <a:cs typeface="Arial"/>
              </a:rPr>
              <a:t>Please have interested patients contact us at the form on our website or email us: </a:t>
            </a:r>
            <a:endParaRPr lang="en-US" sz="2400">
              <a:solidFill>
                <a:srgbClr val="169381"/>
              </a:solidFill>
              <a:latin typeface="Arial"/>
              <a:ea typeface="Calibri"/>
              <a:cs typeface="Arial"/>
            </a:endParaRPr>
          </a:p>
          <a:p>
            <a:pPr algn="ctr"/>
            <a:r>
              <a:rPr lang="en-US" sz="2400" b="1">
                <a:solidFill>
                  <a:srgbClr val="169381"/>
                </a:solidFill>
                <a:latin typeface="Arial"/>
                <a:ea typeface="Calibri"/>
                <a:cs typeface="Arial"/>
                <a:hlinkClick r:id="rId7">
                  <a:extLst>
                    <a:ext uri="{A12FA001-AC4F-418D-AE19-62706E023703}">
                      <ahyp:hlinkClr xmlns:ahyp="http://schemas.microsoft.com/office/drawing/2018/hyperlinkcolor" val="tx"/>
                    </a:ext>
                  </a:extLst>
                </a:hlinkClick>
              </a:rPr>
              <a:t>inhale-support@med.umich.edu</a:t>
            </a:r>
            <a:endParaRPr lang="en-US" sz="2400">
              <a:solidFill>
                <a:srgbClr val="4472C4"/>
              </a:solidFill>
              <a:latin typeface="Arial"/>
              <a:cs typeface="Arial"/>
            </a:endParaRPr>
          </a:p>
        </p:txBody>
      </p:sp>
      <p:pic>
        <p:nvPicPr>
          <p:cNvPr id="9" name="Picture 8" descr="A qr code with a black and white background&#10;&#10;AI-generated content may be incorrect.">
            <a:extLst>
              <a:ext uri="{FF2B5EF4-FFF2-40B4-BE49-F238E27FC236}">
                <a16:creationId xmlns:a16="http://schemas.microsoft.com/office/drawing/2014/main" id="{695E99F7-3B39-69EC-518A-125394C1AA74}"/>
              </a:ext>
            </a:extLst>
          </p:cNvPr>
          <p:cNvPicPr>
            <a:picLocks noChangeAspect="1"/>
          </p:cNvPicPr>
          <p:nvPr/>
        </p:nvPicPr>
        <p:blipFill>
          <a:blip r:embed="rId8"/>
          <a:stretch>
            <a:fillRect/>
          </a:stretch>
        </p:blipFill>
        <p:spPr>
          <a:xfrm>
            <a:off x="9416434" y="3527997"/>
            <a:ext cx="1888603" cy="1917178"/>
          </a:xfrm>
          <a:prstGeom prst="rect">
            <a:avLst/>
          </a:prstGeom>
        </p:spPr>
      </p:pic>
      <p:sp>
        <p:nvSpPr>
          <p:cNvPr id="8" name="TextBox 7">
            <a:extLst>
              <a:ext uri="{FF2B5EF4-FFF2-40B4-BE49-F238E27FC236}">
                <a16:creationId xmlns:a16="http://schemas.microsoft.com/office/drawing/2014/main" id="{4B0BFD37-9C4B-BB98-C6C6-2FD8EEF7E0A1}"/>
              </a:ext>
            </a:extLst>
          </p:cNvPr>
          <p:cNvSpPr txBox="1"/>
          <p:nvPr/>
        </p:nvSpPr>
        <p:spPr>
          <a:xfrm>
            <a:off x="8668871" y="1564451"/>
            <a:ext cx="3397624"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baseline="0">
                <a:solidFill>
                  <a:srgbClr val="169381"/>
                </a:solidFill>
                <a:latin typeface="Arial"/>
              </a:rPr>
              <a:t>We are looking for new members!</a:t>
            </a:r>
            <a:r>
              <a:rPr sz="2800">
                <a:latin typeface="Arial"/>
                <a:ea typeface="Arial"/>
                <a:cs typeface="Arial"/>
              </a:rPr>
              <a:t>​</a:t>
            </a:r>
            <a:endParaRPr lang="en-US" sz="2800">
              <a:latin typeface="Arial"/>
              <a:ea typeface="Calibri" panose="020F0502020204030204"/>
              <a:cs typeface="Arial"/>
            </a:endParaRPr>
          </a:p>
          <a:p>
            <a:pPr algn="ctr"/>
            <a:endParaRPr lang="en-US" sz="2400">
              <a:latin typeface="Arial"/>
              <a:cs typeface="Arial"/>
            </a:endParaRPr>
          </a:p>
          <a:p>
            <a:pPr algn="ctr"/>
            <a:r>
              <a:rPr lang="en-US">
                <a:latin typeface="Arial"/>
                <a:cs typeface="Arial"/>
              </a:rPr>
              <a:t>Scan below for more information</a:t>
            </a:r>
          </a:p>
          <a:p>
            <a:pPr algn="ctr"/>
            <a:endParaRPr lang="en-US"/>
          </a:p>
        </p:txBody>
      </p:sp>
      <p:sp>
        <p:nvSpPr>
          <p:cNvPr id="11" name="TextBox 10">
            <a:extLst>
              <a:ext uri="{FF2B5EF4-FFF2-40B4-BE49-F238E27FC236}">
                <a16:creationId xmlns:a16="http://schemas.microsoft.com/office/drawing/2014/main" id="{D55E32E5-CED8-5BA6-6935-AFE4B6A4B611}"/>
              </a:ext>
            </a:extLst>
          </p:cNvPr>
          <p:cNvSpPr txBox="1"/>
          <p:nvPr/>
        </p:nvSpPr>
        <p:spPr>
          <a:xfrm>
            <a:off x="544286" y="5987143"/>
            <a:ext cx="937985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69381"/>
                </a:solidFill>
                <a:latin typeface="Arial"/>
              </a:rPr>
              <a:t>Remember a nomination is a 5-point bonus activity for VBR!</a:t>
            </a:r>
            <a:endParaRPr lang="en-US"/>
          </a:p>
          <a:p>
            <a:pPr algn="ctr"/>
            <a:endParaRPr lang="en-US"/>
          </a:p>
        </p:txBody>
      </p:sp>
    </p:spTree>
    <p:extLst>
      <p:ext uri="{BB962C8B-B14F-4D97-AF65-F5344CB8AC3E}">
        <p14:creationId xmlns:p14="http://schemas.microsoft.com/office/powerpoint/2010/main" val="227983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4BCEC-30AC-5336-785C-3B09718F2F12}"/>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921968AB-0709-20CF-2617-C39C617709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247770"/>
            <a:ext cx="619356" cy="520259"/>
          </a:xfrm>
          <a:prstGeom prst="rect">
            <a:avLst/>
          </a:prstGeom>
        </p:spPr>
      </p:pic>
      <p:cxnSp>
        <p:nvCxnSpPr>
          <p:cNvPr id="6" name="Straight Connector 5">
            <a:extLst>
              <a:ext uri="{FF2B5EF4-FFF2-40B4-BE49-F238E27FC236}">
                <a16:creationId xmlns:a16="http://schemas.microsoft.com/office/drawing/2014/main" id="{91A4D894-E4DD-4802-8098-AF8592031B33}"/>
              </a:ext>
            </a:extLst>
          </p:cNvPr>
          <p:cNvCxnSpPr>
            <a:cxnSpLocks/>
          </p:cNvCxnSpPr>
          <p:nvPr/>
        </p:nvCxnSpPr>
        <p:spPr>
          <a:xfrm>
            <a:off x="9422271" y="490199"/>
            <a:ext cx="0" cy="0"/>
          </a:xfrm>
          <a:prstGeom prst="line">
            <a:avLst/>
          </a:prstGeom>
          <a:ln w="19050">
            <a:solidFill>
              <a:srgbClr val="3277B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45211E-D4FC-3688-58F0-BFB0750F4051}"/>
              </a:ext>
            </a:extLst>
          </p:cNvPr>
          <p:cNvSpPr txBox="1"/>
          <p:nvPr/>
        </p:nvSpPr>
        <p:spPr>
          <a:xfrm>
            <a:off x="630172" y="203715"/>
            <a:ext cx="6646928" cy="584775"/>
          </a:xfrm>
          <a:prstGeom prst="rect">
            <a:avLst/>
          </a:prstGeom>
          <a:noFill/>
        </p:spPr>
        <p:txBody>
          <a:bodyPr wrap="square" lIns="91440" tIns="45720" rIns="91440" bIns="45720" rtlCol="0" anchor="t">
            <a:spAutoFit/>
          </a:bodyPr>
          <a:lstStyle/>
          <a:p>
            <a:r>
              <a:rPr lang="en-US" sz="3200" b="1">
                <a:solidFill>
                  <a:srgbClr val="1B4B96"/>
                </a:solidFill>
                <a:latin typeface="Arial"/>
                <a:cs typeface="Arial"/>
              </a:rPr>
              <a:t>PCP VBR Attestion</a:t>
            </a:r>
            <a:endParaRPr lang="en-US"/>
          </a:p>
        </p:txBody>
      </p:sp>
      <p:pic>
        <p:nvPicPr>
          <p:cNvPr id="2" name="Picture 1" descr="A picture containing text&#10;&#10;Description automatically generated">
            <a:extLst>
              <a:ext uri="{FF2B5EF4-FFF2-40B4-BE49-F238E27FC236}">
                <a16:creationId xmlns:a16="http://schemas.microsoft.com/office/drawing/2014/main" id="{C2AD1565-3CA8-53BE-FEBB-CF4838115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79385539-88BC-585C-81F3-F2A8AFE4063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07D9C685-16A9-2D99-B1B7-CF98CB9E2C7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90852F33-B57D-BFE2-966E-A1A0269C4285}"/>
              </a:ext>
            </a:extLst>
          </p:cNvPr>
          <p:cNvSpPr txBox="1"/>
          <p:nvPr/>
        </p:nvSpPr>
        <p:spPr>
          <a:xfrm>
            <a:off x="4870291" y="6465009"/>
            <a:ext cx="6996419" cy="338554"/>
          </a:xfrm>
          <a:prstGeom prst="rect">
            <a:avLst/>
          </a:prstGeom>
          <a:noFill/>
        </p:spPr>
        <p:txBody>
          <a:bodyPr wrap="square" rtlCol="0">
            <a:spAutoFit/>
          </a:bodyPr>
          <a:lstStyle/>
          <a:p>
            <a:pPr algn="r"/>
            <a:r>
              <a:rPr lang="en-US" sz="1600" b="1">
                <a:solidFill>
                  <a:schemeClr val="bg1"/>
                </a:solidFill>
                <a:latin typeface="Arial" panose="020B0604020202020204" pitchFamily="34" charset="0"/>
                <a:ea typeface="Inter SemiBold" panose="02000503000000020004" pitchFamily="2" charset="0"/>
                <a:cs typeface="Arial" panose="020B0604020202020204" pitchFamily="34" charset="0"/>
              </a:rPr>
              <a:t>INSPIRING HEALTH ADVANCES IN LUNG CARE</a:t>
            </a:r>
          </a:p>
        </p:txBody>
      </p:sp>
      <p:sp>
        <p:nvSpPr>
          <p:cNvPr id="19" name="TextBox 18">
            <a:extLst>
              <a:ext uri="{FF2B5EF4-FFF2-40B4-BE49-F238E27FC236}">
                <a16:creationId xmlns:a16="http://schemas.microsoft.com/office/drawing/2014/main" id="{889001B2-D80C-65F5-3594-2996610A50A2}"/>
              </a:ext>
            </a:extLst>
          </p:cNvPr>
          <p:cNvSpPr txBox="1"/>
          <p:nvPr/>
        </p:nvSpPr>
        <p:spPr>
          <a:xfrm>
            <a:off x="3048828" y="3274151"/>
            <a:ext cx="6097656"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25" name="TextBox 24">
            <a:extLst>
              <a:ext uri="{FF2B5EF4-FFF2-40B4-BE49-F238E27FC236}">
                <a16:creationId xmlns:a16="http://schemas.microsoft.com/office/drawing/2014/main" id="{32659A98-E772-4119-9E45-4F8E5B5890AC}"/>
              </a:ext>
            </a:extLst>
          </p:cNvPr>
          <p:cNvSpPr txBox="1"/>
          <p:nvPr/>
        </p:nvSpPr>
        <p:spPr>
          <a:xfrm>
            <a:off x="3048828" y="3274151"/>
            <a:ext cx="6097656" cy="369332"/>
          </a:xfrm>
          <a:prstGeom prst="rect">
            <a:avLst/>
          </a:prstGeom>
          <a:noFill/>
        </p:spPr>
        <p:txBody>
          <a:bodyPr wrap="square">
            <a:spAutoFit/>
          </a:bodyPr>
          <a:lstStyle/>
          <a:p>
            <a:r>
              <a:rPr lang="en-US"/>
              <a:t> </a:t>
            </a:r>
          </a:p>
        </p:txBody>
      </p:sp>
      <p:sp>
        <p:nvSpPr>
          <p:cNvPr id="12" name="TextBox 2">
            <a:extLst>
              <a:ext uri="{FF2B5EF4-FFF2-40B4-BE49-F238E27FC236}">
                <a16:creationId xmlns:a16="http://schemas.microsoft.com/office/drawing/2014/main" id="{9DC6E205-A522-782A-C8EC-8CAED5B7E20F}"/>
              </a:ext>
            </a:extLst>
          </p:cNvPr>
          <p:cNvSpPr txBox="1"/>
          <p:nvPr/>
        </p:nvSpPr>
        <p:spPr>
          <a:xfrm>
            <a:off x="617488" y="905753"/>
            <a:ext cx="10438389" cy="56938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accent1"/>
                </a:solidFill>
                <a:latin typeface="Arial"/>
                <a:ea typeface="Calibri"/>
                <a:cs typeface="Arial"/>
              </a:rPr>
              <a:t>Attestations </a:t>
            </a:r>
            <a:r>
              <a:rPr lang="en-US" sz="2400" b="1" u="sng">
                <a:solidFill>
                  <a:schemeClr val="accent1"/>
                </a:solidFill>
                <a:latin typeface="Arial"/>
                <a:ea typeface="Calibri"/>
                <a:cs typeface="Arial"/>
              </a:rPr>
              <a:t>open</a:t>
            </a:r>
            <a:r>
              <a:rPr lang="en-US" sz="2400" b="1">
                <a:solidFill>
                  <a:schemeClr val="accent1"/>
                </a:solidFill>
                <a:latin typeface="Arial"/>
                <a:ea typeface="Calibri"/>
                <a:cs typeface="Arial"/>
              </a:rPr>
              <a:t> May 15th in Admin Portal</a:t>
            </a:r>
            <a:endParaRPr lang="en-US" sz="2400" b="1" dirty="0">
              <a:solidFill>
                <a:schemeClr val="accent1"/>
              </a:solidFill>
              <a:latin typeface="Arial"/>
              <a:ea typeface="Calibri"/>
              <a:cs typeface="Arial"/>
            </a:endParaRPr>
          </a:p>
          <a:p>
            <a:pPr marL="342900" indent="-342900">
              <a:buFont typeface="Arial"/>
              <a:buChar char="•"/>
            </a:pPr>
            <a:r>
              <a:rPr lang="en-US" sz="2000" b="1">
                <a:solidFill>
                  <a:srgbClr val="FF0000"/>
                </a:solidFill>
                <a:latin typeface="Arial"/>
                <a:cs typeface="Arial"/>
              </a:rPr>
              <a:t>Close on May 29th – no exceptions</a:t>
            </a:r>
          </a:p>
          <a:p>
            <a:endParaRPr lang="en-US" sz="2000">
              <a:solidFill>
                <a:schemeClr val="accent1"/>
              </a:solidFill>
              <a:latin typeface="Arial"/>
              <a:ea typeface="Calibri"/>
              <a:cs typeface="Arial"/>
            </a:endParaRPr>
          </a:p>
          <a:p>
            <a:r>
              <a:rPr lang="en-US" sz="2000">
                <a:solidFill>
                  <a:schemeClr val="accent1"/>
                </a:solidFill>
                <a:latin typeface="Arial"/>
                <a:ea typeface="Calibri"/>
                <a:cs typeface="Arial"/>
              </a:rPr>
              <a:t>This list includes all PCPs receiving VBR as of 9/1/26</a:t>
            </a:r>
          </a:p>
          <a:p>
            <a:pPr marL="342900" indent="-342900">
              <a:buFont typeface="Arial"/>
              <a:buChar char="•"/>
            </a:pPr>
            <a:r>
              <a:rPr lang="en-US" sz="2000" dirty="0">
                <a:solidFill>
                  <a:schemeClr val="accent1"/>
                </a:solidFill>
                <a:latin typeface="Arial"/>
                <a:ea typeface="Calibri" panose="020F0502020204030204"/>
                <a:cs typeface="Arial"/>
              </a:rPr>
              <a:t>Includes any PCPs nomin</a:t>
            </a:r>
            <a:r>
              <a:rPr lang="en-US" sz="2000">
                <a:solidFill>
                  <a:schemeClr val="accent1"/>
                </a:solidFill>
                <a:latin typeface="Arial"/>
                <a:ea typeface="Calibri" panose="020F0502020204030204"/>
                <a:cs typeface="Arial"/>
              </a:rPr>
              <a:t>ated in March 2026 for existing practices</a:t>
            </a:r>
            <a:endParaRPr lang="en-US" sz="2000" dirty="0">
              <a:solidFill>
                <a:schemeClr val="accent1"/>
              </a:solidFill>
              <a:latin typeface="Arial"/>
              <a:ea typeface="Calibri" panose="020F0502020204030204"/>
              <a:cs typeface="Arial"/>
            </a:endParaRPr>
          </a:p>
          <a:p>
            <a:pPr marL="342900" indent="-342900">
              <a:buFont typeface="Arial"/>
              <a:buChar char="•"/>
            </a:pPr>
            <a:r>
              <a:rPr lang="en-US" sz="2000">
                <a:solidFill>
                  <a:schemeClr val="accent1"/>
                </a:solidFill>
                <a:latin typeface="Arial"/>
                <a:ea typeface="Calibri" panose="020F0502020204030204"/>
                <a:cs typeface="Arial"/>
              </a:rPr>
              <a:t>Verify names and total number of expected PCPs</a:t>
            </a:r>
            <a:endParaRPr lang="en-US" sz="2000" dirty="0">
              <a:solidFill>
                <a:schemeClr val="accent1"/>
              </a:solidFill>
              <a:latin typeface="Arial"/>
              <a:ea typeface="Calibri" panose="020F0502020204030204"/>
              <a:cs typeface="Arial"/>
            </a:endParaRPr>
          </a:p>
          <a:p>
            <a:pPr marL="342900" indent="-342900">
              <a:buFont typeface="Arial"/>
              <a:buChar char="•"/>
            </a:pPr>
            <a:r>
              <a:rPr lang="en-US" sz="2000">
                <a:solidFill>
                  <a:schemeClr val="accent1"/>
                </a:solidFill>
                <a:latin typeface="Arial"/>
                <a:ea typeface="Calibri" panose="020F0502020204030204"/>
                <a:cs typeface="Arial"/>
              </a:rPr>
              <a:t>Will have projected VBR award based on INHALE Scorecard</a:t>
            </a:r>
            <a:endParaRPr lang="en-US" sz="2000" dirty="0">
              <a:solidFill>
                <a:schemeClr val="accent1"/>
              </a:solidFill>
              <a:latin typeface="Arial"/>
              <a:ea typeface="Calibri" panose="020F0502020204030204"/>
              <a:cs typeface="Arial"/>
            </a:endParaRPr>
          </a:p>
          <a:p>
            <a:pPr marL="800100" lvl="1" indent="-342900">
              <a:buFont typeface="Wingdings"/>
              <a:buChar char="§"/>
            </a:pPr>
            <a:r>
              <a:rPr lang="en-US" sz="2000">
                <a:solidFill>
                  <a:schemeClr val="accent1"/>
                </a:solidFill>
                <a:latin typeface="Arial"/>
                <a:ea typeface="Calibri"/>
                <a:cs typeface="Arial"/>
              </a:rPr>
              <a:t>Not final until reviewed by BCBSM</a:t>
            </a:r>
            <a:endParaRPr lang="en-US" sz="2000" dirty="0">
              <a:solidFill>
                <a:schemeClr val="accent1"/>
              </a:solidFill>
              <a:latin typeface="Arial"/>
              <a:ea typeface="Calibri"/>
              <a:cs typeface="Arial"/>
            </a:endParaRPr>
          </a:p>
          <a:p>
            <a:pPr marL="800100" lvl="1" indent="-342900">
              <a:buFont typeface="Wingdings"/>
              <a:buChar char="§"/>
            </a:pPr>
            <a:endParaRPr lang="en-US" sz="2000" dirty="0">
              <a:solidFill>
                <a:schemeClr val="accent1"/>
              </a:solidFill>
              <a:latin typeface="Arial"/>
              <a:ea typeface="Calibri"/>
              <a:cs typeface="Arial"/>
            </a:endParaRPr>
          </a:p>
          <a:p>
            <a:pPr marL="342900" indent="-342900">
              <a:buFont typeface="Arial"/>
              <a:buChar char="•"/>
            </a:pPr>
            <a:r>
              <a:rPr lang="en-US" sz="2000">
                <a:solidFill>
                  <a:schemeClr val="accent1"/>
                </a:solidFill>
                <a:latin typeface="Arial"/>
                <a:ea typeface="Calibri"/>
                <a:cs typeface="Arial"/>
              </a:rPr>
              <a:t>Navigate to the INHALE Admin Portal</a:t>
            </a:r>
            <a:endParaRPr lang="en-US" sz="2000" dirty="0">
              <a:solidFill>
                <a:schemeClr val="accent1"/>
              </a:solidFill>
              <a:latin typeface="Arial"/>
              <a:ea typeface="Calibri"/>
              <a:cs typeface="Arial"/>
            </a:endParaRPr>
          </a:p>
          <a:p>
            <a:pPr marL="342900" indent="-342900">
              <a:buFont typeface="Arial"/>
              <a:buChar char="•"/>
            </a:pPr>
            <a:r>
              <a:rPr lang="en-US" sz="2000">
                <a:solidFill>
                  <a:schemeClr val="accent1"/>
                </a:solidFill>
                <a:latin typeface="Arial"/>
                <a:ea typeface="Calibri"/>
                <a:cs typeface="Arial"/>
              </a:rPr>
              <a:t>Click on the </a:t>
            </a:r>
            <a:r>
              <a:rPr lang="en-US" sz="2000" b="1" i="1">
                <a:solidFill>
                  <a:schemeClr val="accent1"/>
                </a:solidFill>
                <a:latin typeface="Arial"/>
                <a:ea typeface="Calibri"/>
                <a:cs typeface="Arial"/>
              </a:rPr>
              <a:t>Provider Attestation</a:t>
            </a:r>
            <a:r>
              <a:rPr lang="en-US" sz="2000">
                <a:solidFill>
                  <a:schemeClr val="accent1"/>
                </a:solidFill>
                <a:latin typeface="Arial"/>
                <a:ea typeface="Calibri"/>
                <a:cs typeface="Arial"/>
              </a:rPr>
              <a:t> list in the black menu on the left</a:t>
            </a:r>
            <a:endParaRPr lang="en-US" sz="2000" dirty="0">
              <a:solidFill>
                <a:schemeClr val="accent1"/>
              </a:solidFill>
              <a:latin typeface="Arial"/>
              <a:ea typeface="Calibri"/>
              <a:cs typeface="Arial"/>
            </a:endParaRPr>
          </a:p>
          <a:p>
            <a:pPr marL="342900" indent="-342900">
              <a:buFont typeface="Arial"/>
              <a:buChar char="•"/>
            </a:pPr>
            <a:r>
              <a:rPr lang="en-US" sz="2000">
                <a:solidFill>
                  <a:schemeClr val="accent1"/>
                </a:solidFill>
                <a:latin typeface="Arial"/>
                <a:ea typeface="Calibri"/>
                <a:cs typeface="Arial"/>
              </a:rPr>
              <a:t>Ensure you read the entire attestation prior to signing</a:t>
            </a:r>
            <a:endParaRPr lang="en-US" sz="2000" dirty="0">
              <a:solidFill>
                <a:schemeClr val="accent1"/>
              </a:solidFill>
              <a:latin typeface="Arial"/>
              <a:ea typeface="Calibri"/>
              <a:cs typeface="Arial"/>
            </a:endParaRPr>
          </a:p>
          <a:p>
            <a:pPr marL="342900" indent="-342900">
              <a:buFont typeface="Arial"/>
              <a:buChar char="•"/>
            </a:pPr>
            <a:r>
              <a:rPr lang="en-US" sz="2000">
                <a:solidFill>
                  <a:schemeClr val="accent1"/>
                </a:solidFill>
                <a:latin typeface="Arial"/>
                <a:ea typeface="Calibri"/>
                <a:cs typeface="Arial"/>
              </a:rPr>
              <a:t>Enter full name in the </a:t>
            </a:r>
            <a:r>
              <a:rPr lang="en-US" sz="2000" b="1" i="1">
                <a:solidFill>
                  <a:schemeClr val="accent1"/>
                </a:solidFill>
                <a:latin typeface="Arial"/>
                <a:ea typeface="Calibri"/>
                <a:cs typeface="Arial"/>
              </a:rPr>
              <a:t>Signature</a:t>
            </a:r>
            <a:r>
              <a:rPr lang="en-US" sz="2000">
                <a:solidFill>
                  <a:schemeClr val="accent1"/>
                </a:solidFill>
                <a:latin typeface="Arial"/>
                <a:ea typeface="Calibri"/>
                <a:cs typeface="Arial"/>
              </a:rPr>
              <a:t> box</a:t>
            </a:r>
            <a:endParaRPr lang="en-US" sz="2000" dirty="0">
              <a:solidFill>
                <a:schemeClr val="accent1"/>
              </a:solidFill>
              <a:latin typeface="Arial"/>
              <a:ea typeface="Calibri"/>
              <a:cs typeface="Arial"/>
            </a:endParaRPr>
          </a:p>
          <a:p>
            <a:pPr marL="800100" lvl="1" indent="-342900">
              <a:buFont typeface="Wingdings"/>
              <a:buChar char="§"/>
            </a:pPr>
            <a:r>
              <a:rPr lang="en-US" sz="2000" dirty="0">
                <a:solidFill>
                  <a:schemeClr val="accent1"/>
                </a:solidFill>
                <a:latin typeface="Arial"/>
                <a:ea typeface="Calibri"/>
                <a:cs typeface="Arial"/>
              </a:rPr>
              <a:t>Date should </a:t>
            </a:r>
            <a:r>
              <a:rPr lang="en-US" sz="2000" dirty="0" err="1">
                <a:solidFill>
                  <a:schemeClr val="accent1"/>
                </a:solidFill>
                <a:latin typeface="Arial"/>
                <a:ea typeface="Calibri"/>
                <a:cs typeface="Arial"/>
              </a:rPr>
              <a:t>autopopulate</a:t>
            </a:r>
            <a:r>
              <a:rPr lang="en-US" sz="2000" dirty="0">
                <a:solidFill>
                  <a:schemeClr val="accent1"/>
                </a:solidFill>
                <a:latin typeface="Arial"/>
                <a:ea typeface="Calibri"/>
                <a:cs typeface="Arial"/>
              </a:rPr>
              <a:t> once you enter your signature</a:t>
            </a:r>
          </a:p>
          <a:p>
            <a:pPr marL="800100" lvl="1" indent="-342900">
              <a:buFont typeface="Wingdings"/>
              <a:buChar char="§"/>
            </a:pPr>
            <a:r>
              <a:rPr lang="en-US" sz="2000">
                <a:solidFill>
                  <a:schemeClr val="accent1"/>
                </a:solidFill>
                <a:latin typeface="Arial"/>
                <a:ea typeface="Calibri"/>
                <a:cs typeface="Arial"/>
              </a:rPr>
              <a:t>Click, </a:t>
            </a:r>
            <a:r>
              <a:rPr lang="en-US" sz="2000" b="1" i="1">
                <a:solidFill>
                  <a:schemeClr val="accent1"/>
                </a:solidFill>
                <a:latin typeface="Arial"/>
                <a:ea typeface="Calibri"/>
                <a:cs typeface="Arial"/>
              </a:rPr>
              <a:t>Submit</a:t>
            </a:r>
            <a:endParaRPr lang="en-US" sz="2000" b="1" i="1" dirty="0">
              <a:solidFill>
                <a:schemeClr val="accent1"/>
              </a:solidFill>
              <a:latin typeface="Arial"/>
              <a:ea typeface="Calibri"/>
              <a:cs typeface="Arial"/>
            </a:endParaRPr>
          </a:p>
          <a:p>
            <a:endParaRPr lang="en-US" sz="2000" b="1" dirty="0">
              <a:solidFill>
                <a:srgbClr val="FF0000"/>
              </a:solidFill>
              <a:latin typeface="Arial"/>
              <a:ea typeface="Calibri"/>
              <a:cs typeface="Arial"/>
            </a:endParaRPr>
          </a:p>
          <a:p>
            <a:r>
              <a:rPr lang="en-US" sz="2000" b="1" dirty="0">
                <a:solidFill>
                  <a:srgbClr val="FF0000"/>
                </a:solidFill>
                <a:latin typeface="Arial"/>
                <a:ea typeface="Calibri"/>
                <a:cs typeface="Arial"/>
              </a:rPr>
              <a:t>DO NOT submit form if your list is incorrect – contact the Coordinating Center ASAP!</a:t>
            </a:r>
            <a:endParaRPr lang="en-US" dirty="0"/>
          </a:p>
          <a:p>
            <a:endParaRPr lang="en-US" sz="2000">
              <a:solidFill>
                <a:srgbClr val="000000"/>
              </a:solidFill>
              <a:latin typeface="Arial"/>
              <a:ea typeface="Calibri"/>
              <a:cs typeface="Arial"/>
            </a:endParaRPr>
          </a:p>
        </p:txBody>
      </p:sp>
      <p:pic>
        <p:nvPicPr>
          <p:cNvPr id="14" name="Picture 13" descr="Checklist">
            <a:extLst>
              <a:ext uri="{FF2B5EF4-FFF2-40B4-BE49-F238E27FC236}">
                <a16:creationId xmlns:a16="http://schemas.microsoft.com/office/drawing/2014/main" id="{724DF16C-32E2-1219-0F7C-101D31C05EED}"/>
              </a:ext>
            </a:extLst>
          </p:cNvPr>
          <p:cNvPicPr>
            <a:picLocks noChangeAspect="1"/>
          </p:cNvPicPr>
          <p:nvPr/>
        </p:nvPicPr>
        <p:blipFill>
          <a:blip r:embed="rId7"/>
          <a:stretch>
            <a:fillRect/>
          </a:stretch>
        </p:blipFill>
        <p:spPr>
          <a:xfrm>
            <a:off x="9715500" y="2518996"/>
            <a:ext cx="1983153" cy="1507392"/>
          </a:xfrm>
          <a:prstGeom prst="rect">
            <a:avLst/>
          </a:prstGeom>
        </p:spPr>
      </p:pic>
    </p:spTree>
    <p:extLst>
      <p:ext uri="{BB962C8B-B14F-4D97-AF65-F5344CB8AC3E}">
        <p14:creationId xmlns:p14="http://schemas.microsoft.com/office/powerpoint/2010/main" val="3450772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CD4D4-28DC-0891-F986-E47E66EDB1BC}"/>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B5842A7E-DC6B-2352-2066-86776377DEC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247770"/>
            <a:ext cx="619356" cy="520259"/>
          </a:xfrm>
          <a:prstGeom prst="rect">
            <a:avLst/>
          </a:prstGeom>
        </p:spPr>
      </p:pic>
      <p:cxnSp>
        <p:nvCxnSpPr>
          <p:cNvPr id="6" name="Straight Connector 5">
            <a:extLst>
              <a:ext uri="{FF2B5EF4-FFF2-40B4-BE49-F238E27FC236}">
                <a16:creationId xmlns:a16="http://schemas.microsoft.com/office/drawing/2014/main" id="{9346053F-BBAB-4CAB-471B-752846792930}"/>
              </a:ext>
            </a:extLst>
          </p:cNvPr>
          <p:cNvCxnSpPr>
            <a:cxnSpLocks/>
          </p:cNvCxnSpPr>
          <p:nvPr/>
        </p:nvCxnSpPr>
        <p:spPr>
          <a:xfrm>
            <a:off x="9422271" y="490199"/>
            <a:ext cx="0" cy="0"/>
          </a:xfrm>
          <a:prstGeom prst="line">
            <a:avLst/>
          </a:prstGeom>
          <a:ln w="19050">
            <a:solidFill>
              <a:srgbClr val="3277B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14540E-A27D-6D17-C3B3-070D0EE4C9A2}"/>
              </a:ext>
            </a:extLst>
          </p:cNvPr>
          <p:cNvSpPr txBox="1"/>
          <p:nvPr/>
        </p:nvSpPr>
        <p:spPr>
          <a:xfrm>
            <a:off x="630172" y="203715"/>
            <a:ext cx="6646928" cy="584775"/>
          </a:xfrm>
          <a:prstGeom prst="rect">
            <a:avLst/>
          </a:prstGeom>
          <a:noFill/>
        </p:spPr>
        <p:txBody>
          <a:bodyPr wrap="square" lIns="91440" tIns="45720" rIns="91440" bIns="45720" rtlCol="0" anchor="t">
            <a:spAutoFit/>
          </a:bodyPr>
          <a:lstStyle/>
          <a:p>
            <a:r>
              <a:rPr lang="en-US" sz="3200" b="1">
                <a:solidFill>
                  <a:srgbClr val="1B4B96"/>
                </a:solidFill>
                <a:latin typeface="Arial"/>
                <a:cs typeface="Arial"/>
              </a:rPr>
              <a:t>Admin Portal Update </a:t>
            </a:r>
            <a:endParaRPr lang="en-US"/>
          </a:p>
        </p:txBody>
      </p:sp>
      <p:pic>
        <p:nvPicPr>
          <p:cNvPr id="2" name="Picture 1" descr="A picture containing text&#10;&#10;Description automatically generated">
            <a:extLst>
              <a:ext uri="{FF2B5EF4-FFF2-40B4-BE49-F238E27FC236}">
                <a16:creationId xmlns:a16="http://schemas.microsoft.com/office/drawing/2014/main" id="{411E2F90-8066-C152-7DB6-1016E5CC7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D876649B-397B-9556-4EA3-572077FD1BA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16DB1409-6390-FAAA-D15B-97085E06001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E95F85A2-A15B-0C73-6B42-C4C0B9354A38}"/>
              </a:ext>
            </a:extLst>
          </p:cNvPr>
          <p:cNvSpPr txBox="1"/>
          <p:nvPr/>
        </p:nvSpPr>
        <p:spPr>
          <a:xfrm>
            <a:off x="4870291" y="6465009"/>
            <a:ext cx="6996419" cy="338554"/>
          </a:xfrm>
          <a:prstGeom prst="rect">
            <a:avLst/>
          </a:prstGeom>
          <a:noFill/>
        </p:spPr>
        <p:txBody>
          <a:bodyPr wrap="square" rtlCol="0">
            <a:spAutoFit/>
          </a:bodyPr>
          <a:lstStyle/>
          <a:p>
            <a:pPr algn="r"/>
            <a:r>
              <a:rPr lang="en-US" sz="1600" b="1">
                <a:solidFill>
                  <a:schemeClr val="bg1"/>
                </a:solidFill>
                <a:latin typeface="Arial" panose="020B0604020202020204" pitchFamily="34" charset="0"/>
                <a:ea typeface="Inter SemiBold" panose="02000503000000020004" pitchFamily="2" charset="0"/>
                <a:cs typeface="Arial" panose="020B0604020202020204" pitchFamily="34" charset="0"/>
              </a:rPr>
              <a:t>INSPIRING HEALTH ADVANCES IN LUNG CARE</a:t>
            </a:r>
          </a:p>
        </p:txBody>
      </p:sp>
      <p:sp>
        <p:nvSpPr>
          <p:cNvPr id="19" name="TextBox 18">
            <a:extLst>
              <a:ext uri="{FF2B5EF4-FFF2-40B4-BE49-F238E27FC236}">
                <a16:creationId xmlns:a16="http://schemas.microsoft.com/office/drawing/2014/main" id="{47715A62-F358-27E1-7047-B7A4BB41808F}"/>
              </a:ext>
            </a:extLst>
          </p:cNvPr>
          <p:cNvSpPr txBox="1"/>
          <p:nvPr/>
        </p:nvSpPr>
        <p:spPr>
          <a:xfrm>
            <a:off x="3048828" y="3274151"/>
            <a:ext cx="6097656"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25" name="TextBox 24">
            <a:extLst>
              <a:ext uri="{FF2B5EF4-FFF2-40B4-BE49-F238E27FC236}">
                <a16:creationId xmlns:a16="http://schemas.microsoft.com/office/drawing/2014/main" id="{CEB199FA-B195-6159-0C04-5BA2C81A8FF5}"/>
              </a:ext>
            </a:extLst>
          </p:cNvPr>
          <p:cNvSpPr txBox="1"/>
          <p:nvPr/>
        </p:nvSpPr>
        <p:spPr>
          <a:xfrm>
            <a:off x="3048828" y="3274151"/>
            <a:ext cx="6097656" cy="369332"/>
          </a:xfrm>
          <a:prstGeom prst="rect">
            <a:avLst/>
          </a:prstGeom>
          <a:noFill/>
        </p:spPr>
        <p:txBody>
          <a:bodyPr wrap="square">
            <a:spAutoFit/>
          </a:bodyPr>
          <a:lstStyle/>
          <a:p>
            <a:r>
              <a:rPr lang="en-US"/>
              <a:t> </a:t>
            </a:r>
          </a:p>
        </p:txBody>
      </p:sp>
      <p:sp>
        <p:nvSpPr>
          <p:cNvPr id="13" name="TextBox 2">
            <a:extLst>
              <a:ext uri="{FF2B5EF4-FFF2-40B4-BE49-F238E27FC236}">
                <a16:creationId xmlns:a16="http://schemas.microsoft.com/office/drawing/2014/main" id="{05F8E4B9-287D-3914-A18A-33B484DAB3C2}"/>
              </a:ext>
            </a:extLst>
          </p:cNvPr>
          <p:cNvSpPr txBox="1"/>
          <p:nvPr/>
        </p:nvSpPr>
        <p:spPr>
          <a:xfrm>
            <a:off x="304873" y="925292"/>
            <a:ext cx="11012681"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a:solidFill>
                  <a:srgbClr val="1B4B96"/>
                </a:solidFill>
                <a:ea typeface="+mn-lt"/>
                <a:cs typeface="+mn-lt"/>
              </a:rPr>
              <a:t>Participating Physicians List</a:t>
            </a:r>
          </a:p>
          <a:p>
            <a:endParaRPr lang="en-US"/>
          </a:p>
          <a:p>
            <a:r>
              <a:rPr lang="en-US" sz="2000">
                <a:solidFill>
                  <a:srgbClr val="1B4B96"/>
                </a:solidFill>
                <a:latin typeface="Arial"/>
                <a:ea typeface="Calibri"/>
                <a:cs typeface="Arial"/>
              </a:rPr>
              <a:t>A new page has been added to the Admin Portal to aid POs in managing their Physicians who participate in INHALE. </a:t>
            </a:r>
          </a:p>
        </p:txBody>
      </p:sp>
      <p:pic>
        <p:nvPicPr>
          <p:cNvPr id="8" name="Picture 7" descr="A screenshot of a medical record&#10;&#10;AI-generated content may be incorrect.">
            <a:extLst>
              <a:ext uri="{FF2B5EF4-FFF2-40B4-BE49-F238E27FC236}">
                <a16:creationId xmlns:a16="http://schemas.microsoft.com/office/drawing/2014/main" id="{CD6A2CA2-2E72-6376-983B-10E41BF10513}"/>
              </a:ext>
            </a:extLst>
          </p:cNvPr>
          <p:cNvPicPr>
            <a:picLocks noChangeAspect="1"/>
          </p:cNvPicPr>
          <p:nvPr/>
        </p:nvPicPr>
        <p:blipFill>
          <a:blip r:embed="rId7"/>
          <a:stretch>
            <a:fillRect/>
          </a:stretch>
        </p:blipFill>
        <p:spPr>
          <a:xfrm>
            <a:off x="3955143" y="2409886"/>
            <a:ext cx="7874001" cy="3662013"/>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2DB3A814-4BBD-A9A2-879A-90014FE288AB}"/>
              </a:ext>
            </a:extLst>
          </p:cNvPr>
          <p:cNvPicPr>
            <a:picLocks noChangeAspect="1"/>
          </p:cNvPicPr>
          <p:nvPr/>
        </p:nvPicPr>
        <p:blipFill>
          <a:blip r:embed="rId8"/>
          <a:stretch>
            <a:fillRect/>
          </a:stretch>
        </p:blipFill>
        <p:spPr>
          <a:xfrm>
            <a:off x="544286" y="3462173"/>
            <a:ext cx="2708729" cy="1553029"/>
          </a:xfrm>
          <a:prstGeom prst="rect">
            <a:avLst/>
          </a:prstGeom>
        </p:spPr>
      </p:pic>
      <p:sp>
        <p:nvSpPr>
          <p:cNvPr id="11" name="Rectangle 10">
            <a:extLst>
              <a:ext uri="{FF2B5EF4-FFF2-40B4-BE49-F238E27FC236}">
                <a16:creationId xmlns:a16="http://schemas.microsoft.com/office/drawing/2014/main" id="{591E4153-EE9F-0FA9-1D7D-511F70C2E993}"/>
              </a:ext>
            </a:extLst>
          </p:cNvPr>
          <p:cNvSpPr/>
          <p:nvPr/>
        </p:nvSpPr>
        <p:spPr>
          <a:xfrm>
            <a:off x="543461" y="4080493"/>
            <a:ext cx="2709882" cy="310901"/>
          </a:xfrm>
          <a:prstGeom prst="rect">
            <a:avLst/>
          </a:prstGeom>
          <a:noFill/>
          <a:ln w="28575">
            <a:solidFill>
              <a:srgbClr val="F04B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01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BD196-D9F9-3511-20CB-7012266CE9EF}"/>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6D2B1CCF-BA04-1BC9-5FEE-290AB18C0C9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247770"/>
            <a:ext cx="619356" cy="520259"/>
          </a:xfrm>
          <a:prstGeom prst="rect">
            <a:avLst/>
          </a:prstGeom>
        </p:spPr>
      </p:pic>
      <p:cxnSp>
        <p:nvCxnSpPr>
          <p:cNvPr id="6" name="Straight Connector 5">
            <a:extLst>
              <a:ext uri="{FF2B5EF4-FFF2-40B4-BE49-F238E27FC236}">
                <a16:creationId xmlns:a16="http://schemas.microsoft.com/office/drawing/2014/main" id="{B828DD56-976C-6B91-17AE-E56ADCE70D8A}"/>
              </a:ext>
            </a:extLst>
          </p:cNvPr>
          <p:cNvCxnSpPr>
            <a:cxnSpLocks/>
          </p:cNvCxnSpPr>
          <p:nvPr/>
        </p:nvCxnSpPr>
        <p:spPr>
          <a:xfrm>
            <a:off x="9422271" y="490199"/>
            <a:ext cx="0" cy="0"/>
          </a:xfrm>
          <a:prstGeom prst="line">
            <a:avLst/>
          </a:prstGeom>
          <a:ln w="19050">
            <a:solidFill>
              <a:srgbClr val="3277B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3BC1286-842D-557B-9A02-5B6E2A18189B}"/>
              </a:ext>
            </a:extLst>
          </p:cNvPr>
          <p:cNvSpPr txBox="1"/>
          <p:nvPr/>
        </p:nvSpPr>
        <p:spPr>
          <a:xfrm>
            <a:off x="621101" y="212786"/>
            <a:ext cx="8261641" cy="584775"/>
          </a:xfrm>
          <a:prstGeom prst="rect">
            <a:avLst/>
          </a:prstGeom>
          <a:noFill/>
        </p:spPr>
        <p:txBody>
          <a:bodyPr wrap="square" lIns="91440" tIns="45720" rIns="91440" bIns="45720" rtlCol="0" anchor="t">
            <a:spAutoFit/>
          </a:bodyPr>
          <a:lstStyle/>
          <a:p>
            <a:r>
              <a:rPr lang="en-US" sz="3200" b="1">
                <a:solidFill>
                  <a:srgbClr val="1B4B96"/>
                </a:solidFill>
                <a:latin typeface="Arial"/>
                <a:cs typeface="Arial"/>
              </a:rPr>
              <a:t>Admin Portal Update – How To Use</a:t>
            </a:r>
            <a:endParaRPr lang="en-US"/>
          </a:p>
        </p:txBody>
      </p:sp>
      <p:pic>
        <p:nvPicPr>
          <p:cNvPr id="2" name="Picture 1" descr="A picture containing text&#10;&#10;Description automatically generated">
            <a:extLst>
              <a:ext uri="{FF2B5EF4-FFF2-40B4-BE49-F238E27FC236}">
                <a16:creationId xmlns:a16="http://schemas.microsoft.com/office/drawing/2014/main" id="{688D1F78-6235-DD8A-3261-297728B3E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D1AE933E-AF44-436F-4811-5E5FFCA499D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7687B4F1-A734-4369-3CCD-3E495A603B8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06C42D70-0B00-0F08-6C88-AA021FEA54AA}"/>
              </a:ext>
            </a:extLst>
          </p:cNvPr>
          <p:cNvSpPr txBox="1"/>
          <p:nvPr/>
        </p:nvSpPr>
        <p:spPr>
          <a:xfrm>
            <a:off x="4870291" y="6465009"/>
            <a:ext cx="6996419" cy="338554"/>
          </a:xfrm>
          <a:prstGeom prst="rect">
            <a:avLst/>
          </a:prstGeom>
          <a:noFill/>
        </p:spPr>
        <p:txBody>
          <a:bodyPr wrap="square" rtlCol="0">
            <a:spAutoFit/>
          </a:bodyPr>
          <a:lstStyle/>
          <a:p>
            <a:pPr algn="r"/>
            <a:r>
              <a:rPr lang="en-US" sz="1600" b="1">
                <a:solidFill>
                  <a:schemeClr val="bg1"/>
                </a:solidFill>
                <a:latin typeface="Arial" panose="020B0604020202020204" pitchFamily="34" charset="0"/>
                <a:ea typeface="Inter SemiBold" panose="02000503000000020004" pitchFamily="2" charset="0"/>
                <a:cs typeface="Arial" panose="020B0604020202020204" pitchFamily="34" charset="0"/>
              </a:rPr>
              <a:t>INSPIRING HEALTH ADVANCES IN LUNG CARE</a:t>
            </a:r>
          </a:p>
        </p:txBody>
      </p:sp>
      <p:sp>
        <p:nvSpPr>
          <p:cNvPr id="19" name="TextBox 18">
            <a:extLst>
              <a:ext uri="{FF2B5EF4-FFF2-40B4-BE49-F238E27FC236}">
                <a16:creationId xmlns:a16="http://schemas.microsoft.com/office/drawing/2014/main" id="{43FE94B5-5CB7-B72D-ACF3-976D8B7B5D41}"/>
              </a:ext>
            </a:extLst>
          </p:cNvPr>
          <p:cNvSpPr txBox="1"/>
          <p:nvPr/>
        </p:nvSpPr>
        <p:spPr>
          <a:xfrm>
            <a:off x="3048828" y="3274151"/>
            <a:ext cx="6097656"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25" name="TextBox 24">
            <a:extLst>
              <a:ext uri="{FF2B5EF4-FFF2-40B4-BE49-F238E27FC236}">
                <a16:creationId xmlns:a16="http://schemas.microsoft.com/office/drawing/2014/main" id="{40D3CE5E-26FA-6524-ED5E-F1329E9ADCE3}"/>
              </a:ext>
            </a:extLst>
          </p:cNvPr>
          <p:cNvSpPr txBox="1"/>
          <p:nvPr/>
        </p:nvSpPr>
        <p:spPr>
          <a:xfrm>
            <a:off x="3048828" y="3274151"/>
            <a:ext cx="6097656" cy="369332"/>
          </a:xfrm>
          <a:prstGeom prst="rect">
            <a:avLst/>
          </a:prstGeom>
          <a:noFill/>
        </p:spPr>
        <p:txBody>
          <a:bodyPr wrap="square">
            <a:spAutoFit/>
          </a:bodyPr>
          <a:lstStyle/>
          <a:p>
            <a:r>
              <a:rPr lang="en-US"/>
              <a:t> </a:t>
            </a:r>
          </a:p>
        </p:txBody>
      </p:sp>
      <p:sp>
        <p:nvSpPr>
          <p:cNvPr id="13" name="TextBox 2">
            <a:extLst>
              <a:ext uri="{FF2B5EF4-FFF2-40B4-BE49-F238E27FC236}">
                <a16:creationId xmlns:a16="http://schemas.microsoft.com/office/drawing/2014/main" id="{F671B56B-0EB7-1C57-9CC0-4387479C1BE2}"/>
              </a:ext>
            </a:extLst>
          </p:cNvPr>
          <p:cNvSpPr txBox="1"/>
          <p:nvPr/>
        </p:nvSpPr>
        <p:spPr>
          <a:xfrm>
            <a:off x="304873" y="925292"/>
            <a:ext cx="11012681"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a:solidFill>
                  <a:srgbClr val="1B4B96"/>
                </a:solidFill>
                <a:ea typeface="+mn-lt"/>
                <a:cs typeface="+mn-lt"/>
              </a:rPr>
              <a:t>Searching</a:t>
            </a:r>
            <a:endParaRPr lang="en-US"/>
          </a:p>
          <a:p>
            <a:endParaRPr lang="en-US"/>
          </a:p>
          <a:p>
            <a:r>
              <a:rPr lang="en-US" sz="2000">
                <a:solidFill>
                  <a:srgbClr val="1B4B96"/>
                </a:solidFill>
                <a:latin typeface="Arial"/>
                <a:ea typeface="Calibri"/>
                <a:cs typeface="Arial"/>
              </a:rPr>
              <a:t>Utilize the search bar or drop-down menus to quickly find a Physician. Reset the filters with the Rest Filters button.  </a:t>
            </a:r>
            <a:endParaRPr lang="en-US"/>
          </a:p>
        </p:txBody>
      </p:sp>
      <p:pic>
        <p:nvPicPr>
          <p:cNvPr id="12" name="Picture 11" descr="A screenshot of a computer&#10;&#10;AI-generated content may be incorrect.">
            <a:extLst>
              <a:ext uri="{FF2B5EF4-FFF2-40B4-BE49-F238E27FC236}">
                <a16:creationId xmlns:a16="http://schemas.microsoft.com/office/drawing/2014/main" id="{0BF65F68-9716-FA20-1C94-6F419511B2C7}"/>
              </a:ext>
            </a:extLst>
          </p:cNvPr>
          <p:cNvPicPr>
            <a:picLocks noChangeAspect="1"/>
          </p:cNvPicPr>
          <p:nvPr/>
        </p:nvPicPr>
        <p:blipFill>
          <a:blip r:embed="rId7"/>
          <a:stretch>
            <a:fillRect/>
          </a:stretch>
        </p:blipFill>
        <p:spPr>
          <a:xfrm>
            <a:off x="517071" y="2406410"/>
            <a:ext cx="11166929" cy="1419251"/>
          </a:xfrm>
          <a:prstGeom prst="rect">
            <a:avLst/>
          </a:prstGeom>
        </p:spPr>
      </p:pic>
      <p:sp>
        <p:nvSpPr>
          <p:cNvPr id="14" name="TextBox 2">
            <a:extLst>
              <a:ext uri="{FF2B5EF4-FFF2-40B4-BE49-F238E27FC236}">
                <a16:creationId xmlns:a16="http://schemas.microsoft.com/office/drawing/2014/main" id="{82138542-5FFC-8CFF-2A63-D2BEFB030AB2}"/>
              </a:ext>
            </a:extLst>
          </p:cNvPr>
          <p:cNvSpPr txBox="1"/>
          <p:nvPr/>
        </p:nvSpPr>
        <p:spPr>
          <a:xfrm>
            <a:off x="304872" y="3882577"/>
            <a:ext cx="11012681"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a:solidFill>
                  <a:srgbClr val="1B4B96"/>
                </a:solidFill>
                <a:ea typeface="+mn-lt"/>
                <a:cs typeface="+mn-lt"/>
              </a:rPr>
              <a:t>Exporting list</a:t>
            </a:r>
            <a:endParaRPr lang="en-US"/>
          </a:p>
          <a:p>
            <a:endParaRPr lang="en-US"/>
          </a:p>
          <a:p>
            <a:r>
              <a:rPr lang="en-US" sz="2000">
                <a:solidFill>
                  <a:srgbClr val="1B4B96"/>
                </a:solidFill>
                <a:latin typeface="Arial"/>
                <a:ea typeface="Calibri"/>
                <a:cs typeface="Arial"/>
              </a:rPr>
              <a:t>Export the full list or just the select few you have filtered. </a:t>
            </a:r>
            <a:endParaRPr lang="en-US"/>
          </a:p>
        </p:txBody>
      </p:sp>
      <p:pic>
        <p:nvPicPr>
          <p:cNvPr id="15" name="Picture 14">
            <a:extLst>
              <a:ext uri="{FF2B5EF4-FFF2-40B4-BE49-F238E27FC236}">
                <a16:creationId xmlns:a16="http://schemas.microsoft.com/office/drawing/2014/main" id="{CC744612-AB20-7305-F2D5-9E5B1EAB2850}"/>
              </a:ext>
            </a:extLst>
          </p:cNvPr>
          <p:cNvPicPr>
            <a:picLocks noChangeAspect="1"/>
          </p:cNvPicPr>
          <p:nvPr/>
        </p:nvPicPr>
        <p:blipFill>
          <a:blip r:embed="rId8"/>
          <a:stretch>
            <a:fillRect/>
          </a:stretch>
        </p:blipFill>
        <p:spPr>
          <a:xfrm>
            <a:off x="521380" y="5396593"/>
            <a:ext cx="3819525" cy="419100"/>
          </a:xfrm>
          <a:prstGeom prst="rect">
            <a:avLst/>
          </a:prstGeom>
        </p:spPr>
      </p:pic>
    </p:spTree>
    <p:extLst>
      <p:ext uri="{BB962C8B-B14F-4D97-AF65-F5344CB8AC3E}">
        <p14:creationId xmlns:p14="http://schemas.microsoft.com/office/powerpoint/2010/main" val="237154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6D10-DAC9-C681-CC09-CC3D7B1C7393}"/>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012B8244-5CF6-3069-2EC0-20126E7F9A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247770"/>
            <a:ext cx="619356" cy="520259"/>
          </a:xfrm>
          <a:prstGeom prst="rect">
            <a:avLst/>
          </a:prstGeom>
        </p:spPr>
      </p:pic>
      <p:cxnSp>
        <p:nvCxnSpPr>
          <p:cNvPr id="6" name="Straight Connector 5">
            <a:extLst>
              <a:ext uri="{FF2B5EF4-FFF2-40B4-BE49-F238E27FC236}">
                <a16:creationId xmlns:a16="http://schemas.microsoft.com/office/drawing/2014/main" id="{9E41AF48-A350-53BC-BBDC-5990E8896E76}"/>
              </a:ext>
            </a:extLst>
          </p:cNvPr>
          <p:cNvCxnSpPr>
            <a:cxnSpLocks/>
          </p:cNvCxnSpPr>
          <p:nvPr/>
        </p:nvCxnSpPr>
        <p:spPr>
          <a:xfrm>
            <a:off x="9422271" y="490199"/>
            <a:ext cx="0" cy="0"/>
          </a:xfrm>
          <a:prstGeom prst="line">
            <a:avLst/>
          </a:prstGeom>
          <a:ln w="19050">
            <a:solidFill>
              <a:srgbClr val="3277B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A2E045F-9FC8-77A3-5DDF-929C2228396A}"/>
              </a:ext>
            </a:extLst>
          </p:cNvPr>
          <p:cNvSpPr txBox="1"/>
          <p:nvPr/>
        </p:nvSpPr>
        <p:spPr>
          <a:xfrm>
            <a:off x="621101" y="212786"/>
            <a:ext cx="8261641" cy="584775"/>
          </a:xfrm>
          <a:prstGeom prst="rect">
            <a:avLst/>
          </a:prstGeom>
          <a:noFill/>
        </p:spPr>
        <p:txBody>
          <a:bodyPr wrap="square" lIns="91440" tIns="45720" rIns="91440" bIns="45720" rtlCol="0" anchor="t">
            <a:spAutoFit/>
          </a:bodyPr>
          <a:lstStyle/>
          <a:p>
            <a:r>
              <a:rPr lang="en-US" sz="3200" b="1">
                <a:solidFill>
                  <a:srgbClr val="1B4B96"/>
                </a:solidFill>
                <a:latin typeface="Arial"/>
                <a:cs typeface="Arial"/>
              </a:rPr>
              <a:t>Admin Portal Update – How To Use</a:t>
            </a:r>
            <a:endParaRPr lang="en-US"/>
          </a:p>
        </p:txBody>
      </p:sp>
      <p:pic>
        <p:nvPicPr>
          <p:cNvPr id="2" name="Picture 1" descr="A picture containing text&#10;&#10;Description automatically generated">
            <a:extLst>
              <a:ext uri="{FF2B5EF4-FFF2-40B4-BE49-F238E27FC236}">
                <a16:creationId xmlns:a16="http://schemas.microsoft.com/office/drawing/2014/main" id="{8541AEF9-D4A8-B549-6752-C01A3B6F4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5E36A106-5036-6328-72AE-73C252EDF4C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BD1A6E09-95D3-8F8B-3B62-2E65FEA6843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B00B14B7-8BCE-750D-E4EF-8B8F6F4FE461}"/>
              </a:ext>
            </a:extLst>
          </p:cNvPr>
          <p:cNvSpPr txBox="1"/>
          <p:nvPr/>
        </p:nvSpPr>
        <p:spPr>
          <a:xfrm>
            <a:off x="4870291" y="6465009"/>
            <a:ext cx="6996419" cy="338554"/>
          </a:xfrm>
          <a:prstGeom prst="rect">
            <a:avLst/>
          </a:prstGeom>
          <a:noFill/>
        </p:spPr>
        <p:txBody>
          <a:bodyPr wrap="square" rtlCol="0">
            <a:spAutoFit/>
          </a:bodyPr>
          <a:lstStyle/>
          <a:p>
            <a:pPr algn="r"/>
            <a:r>
              <a:rPr lang="en-US" sz="1600" b="1">
                <a:solidFill>
                  <a:schemeClr val="bg1"/>
                </a:solidFill>
                <a:latin typeface="Arial" panose="020B0604020202020204" pitchFamily="34" charset="0"/>
                <a:ea typeface="Inter SemiBold" panose="02000503000000020004" pitchFamily="2" charset="0"/>
                <a:cs typeface="Arial" panose="020B0604020202020204" pitchFamily="34" charset="0"/>
              </a:rPr>
              <a:t>INSPIRING HEALTH ADVANCES IN LUNG CARE</a:t>
            </a:r>
          </a:p>
        </p:txBody>
      </p:sp>
      <p:sp>
        <p:nvSpPr>
          <p:cNvPr id="19" name="TextBox 18">
            <a:extLst>
              <a:ext uri="{FF2B5EF4-FFF2-40B4-BE49-F238E27FC236}">
                <a16:creationId xmlns:a16="http://schemas.microsoft.com/office/drawing/2014/main" id="{FCA50797-7400-AC2C-5086-4FD169DE739D}"/>
              </a:ext>
            </a:extLst>
          </p:cNvPr>
          <p:cNvSpPr txBox="1"/>
          <p:nvPr/>
        </p:nvSpPr>
        <p:spPr>
          <a:xfrm>
            <a:off x="3048828" y="3274151"/>
            <a:ext cx="6097656"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25" name="TextBox 24">
            <a:extLst>
              <a:ext uri="{FF2B5EF4-FFF2-40B4-BE49-F238E27FC236}">
                <a16:creationId xmlns:a16="http://schemas.microsoft.com/office/drawing/2014/main" id="{F5E82523-F795-3A74-6FDB-487DAAECF796}"/>
              </a:ext>
            </a:extLst>
          </p:cNvPr>
          <p:cNvSpPr txBox="1"/>
          <p:nvPr/>
        </p:nvSpPr>
        <p:spPr>
          <a:xfrm>
            <a:off x="3048828" y="3274151"/>
            <a:ext cx="6097656" cy="369332"/>
          </a:xfrm>
          <a:prstGeom prst="rect">
            <a:avLst/>
          </a:prstGeom>
          <a:noFill/>
        </p:spPr>
        <p:txBody>
          <a:bodyPr wrap="square">
            <a:spAutoFit/>
          </a:bodyPr>
          <a:lstStyle/>
          <a:p>
            <a:r>
              <a:rPr lang="en-US"/>
              <a:t> </a:t>
            </a:r>
          </a:p>
        </p:txBody>
      </p:sp>
      <p:sp>
        <p:nvSpPr>
          <p:cNvPr id="13" name="TextBox 2">
            <a:extLst>
              <a:ext uri="{FF2B5EF4-FFF2-40B4-BE49-F238E27FC236}">
                <a16:creationId xmlns:a16="http://schemas.microsoft.com/office/drawing/2014/main" id="{F208C8CA-247B-DD76-6BB6-32B87134B99A}"/>
              </a:ext>
            </a:extLst>
          </p:cNvPr>
          <p:cNvSpPr txBox="1"/>
          <p:nvPr/>
        </p:nvSpPr>
        <p:spPr>
          <a:xfrm>
            <a:off x="304873" y="925292"/>
            <a:ext cx="11012681"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a:solidFill>
                  <a:srgbClr val="1B4B96"/>
                </a:solidFill>
                <a:ea typeface="Calibri"/>
                <a:cs typeface="Calibri"/>
              </a:rPr>
              <a:t>Participating </a:t>
            </a:r>
          </a:p>
          <a:p>
            <a:endParaRPr lang="en-US"/>
          </a:p>
          <a:p>
            <a:r>
              <a:rPr lang="en-US" sz="2000">
                <a:solidFill>
                  <a:srgbClr val="1B4B96"/>
                </a:solidFill>
                <a:latin typeface="Arial"/>
                <a:ea typeface="Calibri"/>
                <a:cs typeface="Arial"/>
              </a:rPr>
              <a:t>Click the red 'Stop participating' button to update a physician's status in INHALE. An alert box will appear for you to confirm your choice before it is official.  </a:t>
            </a:r>
            <a:endParaRPr lang="en-US"/>
          </a:p>
        </p:txBody>
      </p:sp>
      <p:pic>
        <p:nvPicPr>
          <p:cNvPr id="8" name="Picture 7" descr="A pink background with black text&#10;&#10;AI-generated content may be incorrect.">
            <a:extLst>
              <a:ext uri="{FF2B5EF4-FFF2-40B4-BE49-F238E27FC236}">
                <a16:creationId xmlns:a16="http://schemas.microsoft.com/office/drawing/2014/main" id="{4F9175F2-60F6-7267-E285-98E3CDE261CD}"/>
              </a:ext>
            </a:extLst>
          </p:cNvPr>
          <p:cNvPicPr>
            <a:picLocks noChangeAspect="1"/>
          </p:cNvPicPr>
          <p:nvPr/>
        </p:nvPicPr>
        <p:blipFill>
          <a:blip r:embed="rId7"/>
          <a:stretch>
            <a:fillRect/>
          </a:stretch>
        </p:blipFill>
        <p:spPr>
          <a:xfrm>
            <a:off x="4561114" y="2764518"/>
            <a:ext cx="1981200" cy="476250"/>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E1B841E0-B621-1F18-46CC-3965B67A5E4D}"/>
              </a:ext>
            </a:extLst>
          </p:cNvPr>
          <p:cNvPicPr>
            <a:picLocks noChangeAspect="1"/>
          </p:cNvPicPr>
          <p:nvPr/>
        </p:nvPicPr>
        <p:blipFill>
          <a:blip r:embed="rId8"/>
          <a:stretch>
            <a:fillRect/>
          </a:stretch>
        </p:blipFill>
        <p:spPr>
          <a:xfrm>
            <a:off x="3263900" y="3834947"/>
            <a:ext cx="5095875" cy="2238375"/>
          </a:xfrm>
          <a:prstGeom prst="rect">
            <a:avLst/>
          </a:prstGeom>
        </p:spPr>
      </p:pic>
    </p:spTree>
    <p:extLst>
      <p:ext uri="{BB962C8B-B14F-4D97-AF65-F5344CB8AC3E}">
        <p14:creationId xmlns:p14="http://schemas.microsoft.com/office/powerpoint/2010/main" val="387028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8A6B9-4BA4-E002-B018-155A16C9F537}"/>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FC1D6CB6-EBA1-F3CD-3C70-566DD224CFB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247770"/>
            <a:ext cx="619356" cy="520259"/>
          </a:xfrm>
          <a:prstGeom prst="rect">
            <a:avLst/>
          </a:prstGeom>
        </p:spPr>
      </p:pic>
      <p:cxnSp>
        <p:nvCxnSpPr>
          <p:cNvPr id="6" name="Straight Connector 5">
            <a:extLst>
              <a:ext uri="{FF2B5EF4-FFF2-40B4-BE49-F238E27FC236}">
                <a16:creationId xmlns:a16="http://schemas.microsoft.com/office/drawing/2014/main" id="{06D2EFAD-0B5F-9AF1-0747-E79AA89ACF6C}"/>
              </a:ext>
            </a:extLst>
          </p:cNvPr>
          <p:cNvCxnSpPr>
            <a:cxnSpLocks/>
          </p:cNvCxnSpPr>
          <p:nvPr/>
        </p:nvCxnSpPr>
        <p:spPr>
          <a:xfrm>
            <a:off x="2961314" y="530304"/>
            <a:ext cx="6400800" cy="0"/>
          </a:xfrm>
          <a:prstGeom prst="line">
            <a:avLst/>
          </a:prstGeom>
          <a:ln w="19050">
            <a:solidFill>
              <a:srgbClr val="3277B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1FFD26C-16F3-5E5A-0FC2-7C125606B2D3}"/>
              </a:ext>
            </a:extLst>
          </p:cNvPr>
          <p:cNvSpPr txBox="1"/>
          <p:nvPr/>
        </p:nvSpPr>
        <p:spPr>
          <a:xfrm>
            <a:off x="600884" y="190407"/>
            <a:ext cx="5678349" cy="584775"/>
          </a:xfrm>
          <a:prstGeom prst="rect">
            <a:avLst/>
          </a:prstGeom>
          <a:noFill/>
        </p:spPr>
        <p:txBody>
          <a:bodyPr wrap="square" rtlCol="0">
            <a:spAutoFit/>
          </a:bodyPr>
          <a:lstStyle/>
          <a:p>
            <a:r>
              <a:rPr lang="en-US" sz="3200" b="1">
                <a:solidFill>
                  <a:srgbClr val="1B4B96"/>
                </a:solidFill>
                <a:latin typeface="Arial" panose="020B0604020202020204" pitchFamily="34" charset="0"/>
                <a:ea typeface="Inter ExtraBold" panose="02000503000000020004" pitchFamily="2" charset="0"/>
                <a:cs typeface="Arial" panose="020B0604020202020204" pitchFamily="34" charset="0"/>
              </a:rPr>
              <a:t>Questions</a:t>
            </a:r>
            <a:endParaRPr lang="en-US" sz="4000" b="1">
              <a:solidFill>
                <a:srgbClr val="1B4B96"/>
              </a:solidFill>
              <a:latin typeface="Arial" panose="020B0604020202020204" pitchFamily="34" charset="0"/>
              <a:ea typeface="Inter ExtraBold" panose="02000503000000020004" pitchFamily="2" charset="0"/>
              <a:cs typeface="Arial" panose="020B060402020202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D65431D3-F7C2-8BF6-2CA0-1E412FE97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E44614A8-07F0-9DE6-8331-C9F2F165C81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FF56E8D7-BBEF-1542-CE97-8D0CE4FD0BA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AD0AD21A-0106-F3B9-0989-1A4B8E282BDD}"/>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Arial" panose="020B0604020202020204" pitchFamily="34" charset="0"/>
                <a:ea typeface="Inter SemiBold" panose="02000503000000020004" pitchFamily="2" charset="0"/>
                <a:cs typeface="Arial" panose="020B0604020202020204" pitchFamily="34" charset="0"/>
              </a:rPr>
              <a:t>INSPIRING HEALTH ADVANCES IN LUNG CARE</a:t>
            </a:r>
          </a:p>
        </p:txBody>
      </p:sp>
      <p:pic>
        <p:nvPicPr>
          <p:cNvPr id="8" name="Picture 7" descr="A group of hands holding speech bubbles with different languages&#10;&#10;AI-generated content may be incorrect.">
            <a:extLst>
              <a:ext uri="{FF2B5EF4-FFF2-40B4-BE49-F238E27FC236}">
                <a16:creationId xmlns:a16="http://schemas.microsoft.com/office/drawing/2014/main" id="{3E57F261-C375-9104-EE34-4236E7531095}"/>
              </a:ext>
            </a:extLst>
          </p:cNvPr>
          <p:cNvPicPr>
            <a:picLocks noChangeAspect="1"/>
          </p:cNvPicPr>
          <p:nvPr/>
        </p:nvPicPr>
        <p:blipFill>
          <a:blip r:embed="rId6"/>
          <a:stretch>
            <a:fillRect/>
          </a:stretch>
        </p:blipFill>
        <p:spPr>
          <a:xfrm>
            <a:off x="0" y="2279679"/>
            <a:ext cx="12192000" cy="4140141"/>
          </a:xfrm>
          <a:prstGeom prst="rect">
            <a:avLst/>
          </a:prstGeom>
        </p:spPr>
      </p:pic>
    </p:spTree>
    <p:extLst>
      <p:ext uri="{BB962C8B-B14F-4D97-AF65-F5344CB8AC3E}">
        <p14:creationId xmlns:p14="http://schemas.microsoft.com/office/powerpoint/2010/main" val="223425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B52A37D-AFB3-16F7-CC38-6974D439462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6413979"/>
            <a:ext cx="12192000" cy="444500"/>
          </a:xfrm>
          <a:prstGeom prst="rect">
            <a:avLst/>
          </a:prstGeom>
        </p:spPr>
      </p:pic>
      <p:pic>
        <p:nvPicPr>
          <p:cNvPr id="2" name="Graphic 1">
            <a:extLst>
              <a:ext uri="{FF2B5EF4-FFF2-40B4-BE49-F238E27FC236}">
                <a16:creationId xmlns:a16="http://schemas.microsoft.com/office/drawing/2014/main" id="{0E9E3D05-EEAB-8FCB-2653-12FBD8C7845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flipH="1">
            <a:off x="11434" y="85744"/>
            <a:ext cx="461273" cy="889720"/>
          </a:xfrm>
          <a:prstGeom prst="rect">
            <a:avLst/>
          </a:prstGeom>
        </p:spPr>
      </p:pic>
      <p:sp>
        <p:nvSpPr>
          <p:cNvPr id="4" name="TextBox 3">
            <a:extLst>
              <a:ext uri="{FF2B5EF4-FFF2-40B4-BE49-F238E27FC236}">
                <a16:creationId xmlns:a16="http://schemas.microsoft.com/office/drawing/2014/main" id="{E4BD7203-EBCD-621D-BFC2-3348241E5E0D}"/>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Arial" panose="020B0604020202020204" pitchFamily="34" charset="0"/>
                <a:ea typeface="Inter SemiBold" panose="02000503000000020004" pitchFamily="2" charset="0"/>
                <a:cs typeface="Arial" panose="020B0604020202020204" pitchFamily="34" charset="0"/>
              </a:rPr>
              <a:t>INSPIRING HEALTH ADVANCES IN LUNG CARE</a:t>
            </a:r>
          </a:p>
        </p:txBody>
      </p:sp>
      <p:pic>
        <p:nvPicPr>
          <p:cNvPr id="5" name="Picture 4" descr="A picture containing text&#10;&#10;Description automatically generated">
            <a:extLst>
              <a:ext uri="{FF2B5EF4-FFF2-40B4-BE49-F238E27FC236}">
                <a16:creationId xmlns:a16="http://schemas.microsoft.com/office/drawing/2014/main" id="{9EDC5F60-B80E-4A11-9A3B-44BBEEB15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sp>
        <p:nvSpPr>
          <p:cNvPr id="9" name="TextBox 8">
            <a:extLst>
              <a:ext uri="{FF2B5EF4-FFF2-40B4-BE49-F238E27FC236}">
                <a16:creationId xmlns:a16="http://schemas.microsoft.com/office/drawing/2014/main" id="{42594017-258C-172D-F92E-10079295C864}"/>
              </a:ext>
            </a:extLst>
          </p:cNvPr>
          <p:cNvSpPr txBox="1"/>
          <p:nvPr/>
        </p:nvSpPr>
        <p:spPr>
          <a:xfrm>
            <a:off x="620999" y="144467"/>
            <a:ext cx="5720294" cy="646331"/>
          </a:xfrm>
          <a:prstGeom prst="rect">
            <a:avLst/>
          </a:prstGeom>
          <a:noFill/>
        </p:spPr>
        <p:txBody>
          <a:bodyPr wrap="square" lIns="91440" tIns="45720" rIns="91440" bIns="45720" rtlCol="0" anchor="t">
            <a:spAutoFit/>
          </a:bodyPr>
          <a:lstStyle/>
          <a:p>
            <a:r>
              <a:rPr lang="en-US" sz="3600" b="1">
                <a:solidFill>
                  <a:srgbClr val="1B4B96"/>
                </a:solidFill>
                <a:latin typeface="Arial"/>
                <a:ea typeface="Calibri" panose="020F0502020204030204" pitchFamily="34" charset="0"/>
                <a:cs typeface="Arial"/>
              </a:rPr>
              <a:t>Agenda</a:t>
            </a:r>
          </a:p>
        </p:txBody>
      </p:sp>
      <p:sp>
        <p:nvSpPr>
          <p:cNvPr id="12" name="TextBox 11">
            <a:extLst>
              <a:ext uri="{FF2B5EF4-FFF2-40B4-BE49-F238E27FC236}">
                <a16:creationId xmlns:a16="http://schemas.microsoft.com/office/drawing/2014/main" id="{D7421783-2CEB-95A1-E7C1-808873814B9E}"/>
              </a:ext>
            </a:extLst>
          </p:cNvPr>
          <p:cNvSpPr txBox="1"/>
          <p:nvPr/>
        </p:nvSpPr>
        <p:spPr>
          <a:xfrm>
            <a:off x="320734" y="1134387"/>
            <a:ext cx="7834579" cy="5262979"/>
          </a:xfrm>
          <a:prstGeom prst="rect">
            <a:avLst/>
          </a:prstGeom>
          <a:noFill/>
        </p:spPr>
        <p:txBody>
          <a:bodyPr wrap="square" lIns="91440" tIns="45720" rIns="91440" bIns="45720" rtlCol="0" anchor="t">
            <a:spAutoFit/>
          </a:bodyPr>
          <a:lstStyle/>
          <a:p>
            <a:pPr marL="285750" indent="-285750" fontAlgn="base">
              <a:spcAft>
                <a:spcPts val="600"/>
              </a:spcAft>
              <a:buSzPct val="108000"/>
              <a:buFont typeface="Inter" panose="02000503000000020004" pitchFamily="2" charset="0"/>
              <a:buChar char="•"/>
            </a:pPr>
            <a:r>
              <a:rPr lang="en-US" sz="2600">
                <a:solidFill>
                  <a:srgbClr val="2C77B1"/>
                </a:solidFill>
                <a:latin typeface="Calibri"/>
                <a:ea typeface="Calibri"/>
                <a:cs typeface="Calibri"/>
              </a:rPr>
              <a:t>Announcements &amp; Reminders</a:t>
            </a:r>
          </a:p>
          <a:p>
            <a:pPr marL="285750" indent="-285750">
              <a:spcAft>
                <a:spcPts val="600"/>
              </a:spcAft>
              <a:buSzPct val="108000"/>
              <a:buFont typeface="Inter" panose="02000503000000020004" pitchFamily="2" charset="0"/>
              <a:buChar char="•"/>
            </a:pPr>
            <a:r>
              <a:rPr lang="en-US" sz="2600">
                <a:solidFill>
                  <a:srgbClr val="2C77B1"/>
                </a:solidFill>
                <a:latin typeface="Calibri"/>
                <a:ea typeface="Calibri"/>
                <a:cs typeface="Calibri"/>
              </a:rPr>
              <a:t>Data Dashboard Release Schedule</a:t>
            </a:r>
          </a:p>
          <a:p>
            <a:pPr marL="285750" indent="-285750">
              <a:spcAft>
                <a:spcPts val="600"/>
              </a:spcAft>
              <a:buSzPct val="108000"/>
              <a:buFont typeface="Inter" panose="02000503000000020004" pitchFamily="2" charset="0"/>
              <a:buChar char="•"/>
            </a:pPr>
            <a:r>
              <a:rPr lang="en-US" sz="2600">
                <a:solidFill>
                  <a:srgbClr val="2C77B1"/>
                </a:solidFill>
                <a:latin typeface="Calibri"/>
                <a:ea typeface="Calibri"/>
                <a:cs typeface="Calibri"/>
              </a:rPr>
              <a:t>2026 Meeting Schedule</a:t>
            </a:r>
          </a:p>
          <a:p>
            <a:pPr marL="285750" indent="-285750">
              <a:spcAft>
                <a:spcPts val="600"/>
              </a:spcAft>
              <a:buSzPct val="108000"/>
              <a:buFont typeface="Inter" panose="02000503000000020004" pitchFamily="2" charset="0"/>
              <a:buChar char="•"/>
            </a:pPr>
            <a:r>
              <a:rPr lang="en-US" sz="2600">
                <a:solidFill>
                  <a:srgbClr val="2C77B1"/>
                </a:solidFill>
                <a:latin typeface="Calibri"/>
                <a:ea typeface="Calibri"/>
                <a:cs typeface="Calibri"/>
              </a:rPr>
              <a:t>Collaborative Wide Meeting</a:t>
            </a:r>
          </a:p>
          <a:p>
            <a:pPr marL="285750" indent="-285750">
              <a:spcAft>
                <a:spcPts val="600"/>
              </a:spcAft>
              <a:buSzPct val="108000"/>
              <a:buFont typeface="Inter" panose="02000503000000020004" pitchFamily="2" charset="0"/>
              <a:buChar char="•"/>
            </a:pPr>
            <a:r>
              <a:rPr lang="en-US" sz="2600">
                <a:solidFill>
                  <a:srgbClr val="2C77B1"/>
                </a:solidFill>
                <a:latin typeface="Calibri"/>
                <a:ea typeface="Calibri"/>
                <a:cs typeface="Calibri"/>
              </a:rPr>
              <a:t>Fall Regional Meetings</a:t>
            </a:r>
          </a:p>
          <a:p>
            <a:pPr marL="285750" indent="-285750">
              <a:spcAft>
                <a:spcPts val="600"/>
              </a:spcAft>
              <a:buSzPct val="108000"/>
              <a:buFont typeface="Inter" panose="02000503000000020004" pitchFamily="2" charset="0"/>
              <a:buChar char="•"/>
            </a:pPr>
            <a:r>
              <a:rPr lang="en-US" sz="2600">
                <a:solidFill>
                  <a:srgbClr val="2C77B1"/>
                </a:solidFill>
                <a:latin typeface="Calibri"/>
                <a:ea typeface="Calibri"/>
                <a:cs typeface="Calibri"/>
              </a:rPr>
              <a:t>Lung Learning Labs</a:t>
            </a:r>
          </a:p>
          <a:p>
            <a:pPr marL="285750" indent="-285750">
              <a:spcAft>
                <a:spcPts val="600"/>
              </a:spcAft>
              <a:buSzPct val="108000"/>
              <a:buFont typeface="Inter" panose="02000503000000020004" pitchFamily="2" charset="0"/>
              <a:buChar char="•"/>
            </a:pPr>
            <a:r>
              <a:rPr lang="en-US" sz="2600">
                <a:solidFill>
                  <a:srgbClr val="2C77B1"/>
                </a:solidFill>
                <a:latin typeface="Calibri"/>
                <a:ea typeface="Calibri"/>
                <a:cs typeface="Calibri"/>
              </a:rPr>
              <a:t>User Feedback Session </a:t>
            </a:r>
          </a:p>
          <a:p>
            <a:pPr marL="285750" indent="-285750">
              <a:spcAft>
                <a:spcPts val="600"/>
              </a:spcAft>
              <a:buSzPct val="108000"/>
              <a:buFont typeface="Inter" panose="02000503000000020004" pitchFamily="2" charset="0"/>
              <a:buChar char="•"/>
            </a:pPr>
            <a:r>
              <a:rPr lang="en-US" sz="2600">
                <a:solidFill>
                  <a:srgbClr val="2C77B1"/>
                </a:solidFill>
                <a:latin typeface="Calibri"/>
                <a:ea typeface="Calibri"/>
                <a:cs typeface="Calibri"/>
              </a:rPr>
              <a:t>ECHO </a:t>
            </a:r>
          </a:p>
          <a:p>
            <a:pPr marL="285750" indent="-285750">
              <a:spcAft>
                <a:spcPts val="600"/>
              </a:spcAft>
              <a:buSzPct val="108000"/>
              <a:buFont typeface="Inter" panose="02000503000000020004" pitchFamily="2" charset="0"/>
              <a:buChar char="•"/>
            </a:pPr>
            <a:r>
              <a:rPr lang="en-US" sz="2600">
                <a:solidFill>
                  <a:srgbClr val="2C77B1"/>
                </a:solidFill>
                <a:latin typeface="Calibri"/>
                <a:ea typeface="Calibri"/>
                <a:cs typeface="Calibri"/>
              </a:rPr>
              <a:t>PCP VBR Attestation</a:t>
            </a:r>
            <a:endParaRPr lang="en-US"/>
          </a:p>
          <a:p>
            <a:pPr marL="285750" indent="-285750">
              <a:spcAft>
                <a:spcPts val="600"/>
              </a:spcAft>
              <a:buSzPct val="108000"/>
              <a:buFont typeface="Inter" panose="02000503000000020004" pitchFamily="2" charset="0"/>
              <a:buChar char="•"/>
            </a:pPr>
            <a:r>
              <a:rPr lang="en-US" sz="2600">
                <a:solidFill>
                  <a:srgbClr val="2C77B1"/>
                </a:solidFill>
                <a:latin typeface="Calibri"/>
                <a:ea typeface="Calibri"/>
                <a:cs typeface="Calibri"/>
              </a:rPr>
              <a:t>Admin Portal Update – Participating Physicians List</a:t>
            </a:r>
          </a:p>
          <a:p>
            <a:pPr marL="285750" indent="-285750">
              <a:spcAft>
                <a:spcPts val="600"/>
              </a:spcAft>
              <a:buSzPct val="108000"/>
              <a:buFont typeface="Inter,Sans-Serif" panose="02000503000000020004" pitchFamily="2" charset="0"/>
              <a:buChar char="•"/>
            </a:pPr>
            <a:endParaRPr lang="en-US" sz="2600">
              <a:solidFill>
                <a:srgbClr val="2C77B1"/>
              </a:solidFill>
              <a:latin typeface="Calibri"/>
              <a:ea typeface="Calibri"/>
              <a:cs typeface="Calibri"/>
            </a:endParaRPr>
          </a:p>
        </p:txBody>
      </p:sp>
      <p:cxnSp>
        <p:nvCxnSpPr>
          <p:cNvPr id="7" name="Straight Connector 6">
            <a:extLst>
              <a:ext uri="{FF2B5EF4-FFF2-40B4-BE49-F238E27FC236}">
                <a16:creationId xmlns:a16="http://schemas.microsoft.com/office/drawing/2014/main" id="{47DE4E02-4E06-BFBA-A874-2F179134B2E1}"/>
              </a:ext>
            </a:extLst>
          </p:cNvPr>
          <p:cNvCxnSpPr>
            <a:cxnSpLocks/>
          </p:cNvCxnSpPr>
          <p:nvPr/>
        </p:nvCxnSpPr>
        <p:spPr>
          <a:xfrm flipV="1">
            <a:off x="2470154" y="457856"/>
            <a:ext cx="7027134" cy="30480"/>
          </a:xfrm>
          <a:prstGeom prst="line">
            <a:avLst/>
          </a:prstGeom>
          <a:ln w="19050">
            <a:solidFill>
              <a:srgbClr val="3277B0"/>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1060CEA7-4264-F998-46C7-DEE06C1A8B5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95444" y="218115"/>
            <a:ext cx="668627" cy="549915"/>
          </a:xfrm>
          <a:prstGeom prst="rect">
            <a:avLst/>
          </a:prstGeom>
        </p:spPr>
      </p:pic>
      <p:pic>
        <p:nvPicPr>
          <p:cNvPr id="3" name="Google Shape;76;p52">
            <a:extLst>
              <a:ext uri="{FF2B5EF4-FFF2-40B4-BE49-F238E27FC236}">
                <a16:creationId xmlns:a16="http://schemas.microsoft.com/office/drawing/2014/main" id="{ED22AED5-DCEE-24D9-3FF2-E6076804853B}"/>
              </a:ext>
            </a:extLst>
          </p:cNvPr>
          <p:cNvPicPr preferRelativeResize="0"/>
          <p:nvPr/>
        </p:nvPicPr>
        <p:blipFill rotWithShape="1">
          <a:blip r:embed="rId6">
            <a:alphaModFix/>
          </a:blip>
          <a:srcRect/>
          <a:stretch/>
        </p:blipFill>
        <p:spPr>
          <a:xfrm>
            <a:off x="6525615" y="1712581"/>
            <a:ext cx="4463880" cy="3443117"/>
          </a:xfrm>
          <a:prstGeom prst="rect">
            <a:avLst/>
          </a:prstGeom>
          <a:noFill/>
          <a:ln>
            <a:noFill/>
          </a:ln>
        </p:spPr>
      </p:pic>
    </p:spTree>
    <p:extLst>
      <p:ext uri="{BB962C8B-B14F-4D97-AF65-F5344CB8AC3E}">
        <p14:creationId xmlns:p14="http://schemas.microsoft.com/office/powerpoint/2010/main" val="798300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2" name="Picture 24">
            <a:extLst>
              <a:ext uri="{FF2B5EF4-FFF2-40B4-BE49-F238E27FC236}">
                <a16:creationId xmlns:a16="http://schemas.microsoft.com/office/drawing/2014/main" id="{311E5FE7-F0B3-DB73-BCFA-E2B6DDDF72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75144" y="2003107"/>
            <a:ext cx="1276195" cy="1276195"/>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2E56FE88-1005-F66D-A35D-3E877CDFCAE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0" y="247770"/>
            <a:ext cx="619356" cy="520259"/>
          </a:xfrm>
          <a:prstGeom prst="rect">
            <a:avLst/>
          </a:prstGeom>
        </p:spPr>
      </p:pic>
      <p:cxnSp>
        <p:nvCxnSpPr>
          <p:cNvPr id="6" name="Straight Connector 5">
            <a:extLst>
              <a:ext uri="{FF2B5EF4-FFF2-40B4-BE49-F238E27FC236}">
                <a16:creationId xmlns:a16="http://schemas.microsoft.com/office/drawing/2014/main" id="{40A1026A-02D7-8CDB-3B46-B5531BCF7F84}"/>
              </a:ext>
            </a:extLst>
          </p:cNvPr>
          <p:cNvCxnSpPr>
            <a:cxnSpLocks/>
          </p:cNvCxnSpPr>
          <p:nvPr/>
        </p:nvCxnSpPr>
        <p:spPr>
          <a:xfrm>
            <a:off x="2667699" y="530304"/>
            <a:ext cx="6694415" cy="0"/>
          </a:xfrm>
          <a:prstGeom prst="line">
            <a:avLst/>
          </a:prstGeom>
          <a:ln w="19050">
            <a:solidFill>
              <a:srgbClr val="3277B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8C9749D-9120-1737-7DF8-D6B337C8B1CF}"/>
              </a:ext>
            </a:extLst>
          </p:cNvPr>
          <p:cNvSpPr txBox="1"/>
          <p:nvPr/>
        </p:nvSpPr>
        <p:spPr>
          <a:xfrm>
            <a:off x="561480" y="142486"/>
            <a:ext cx="5678349" cy="584775"/>
          </a:xfrm>
          <a:prstGeom prst="rect">
            <a:avLst/>
          </a:prstGeom>
          <a:noFill/>
        </p:spPr>
        <p:txBody>
          <a:bodyPr wrap="square" lIns="91440" tIns="45720" rIns="91440" bIns="45720" rtlCol="0" anchor="t">
            <a:spAutoFit/>
          </a:bodyPr>
          <a:lstStyle/>
          <a:p>
            <a:r>
              <a:rPr lang="en-US" sz="3200" b="1">
                <a:solidFill>
                  <a:srgbClr val="1B4B96"/>
                </a:solidFill>
                <a:latin typeface="Arial"/>
                <a:ea typeface="Inter ExtraBold" panose="02000503000000020004" pitchFamily="2" charset="0"/>
                <a:cs typeface="Arial"/>
              </a:rPr>
              <a:t>  Contact</a:t>
            </a:r>
          </a:p>
        </p:txBody>
      </p:sp>
      <p:pic>
        <p:nvPicPr>
          <p:cNvPr id="2" name="Picture 1" descr="A picture containing text&#10;&#10;Description automatically generated">
            <a:extLst>
              <a:ext uri="{FF2B5EF4-FFF2-40B4-BE49-F238E27FC236}">
                <a16:creationId xmlns:a16="http://schemas.microsoft.com/office/drawing/2014/main" id="{8329AB97-8652-6347-F50A-9817A7077C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DB7583AE-49DC-EFAA-4658-37646074877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3EFFE734-6306-8ADE-9132-5A7F134926B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07F21257-300A-A5AB-5E77-5180E32BDFDC}"/>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Arial" panose="020B0604020202020204" pitchFamily="34" charset="0"/>
                <a:ea typeface="Inter SemiBold" panose="02000503000000020004" pitchFamily="2" charset="0"/>
                <a:cs typeface="Arial" panose="020B0604020202020204" pitchFamily="34" charset="0"/>
              </a:rPr>
              <a:t>INSPIRING HEALTH ADVANCES IN LUNG CARE</a:t>
            </a:r>
          </a:p>
        </p:txBody>
      </p:sp>
      <p:sp>
        <p:nvSpPr>
          <p:cNvPr id="14" name="TextBox 13">
            <a:extLst>
              <a:ext uri="{FF2B5EF4-FFF2-40B4-BE49-F238E27FC236}">
                <a16:creationId xmlns:a16="http://schemas.microsoft.com/office/drawing/2014/main" id="{4E9D9B37-5A7A-ACFC-0BD7-E6E65F31C252}"/>
              </a:ext>
            </a:extLst>
          </p:cNvPr>
          <p:cNvSpPr txBox="1"/>
          <p:nvPr/>
        </p:nvSpPr>
        <p:spPr>
          <a:xfrm>
            <a:off x="3523630" y="2394846"/>
            <a:ext cx="4093827" cy="800219"/>
          </a:xfrm>
          <a:prstGeom prst="rect">
            <a:avLst/>
          </a:prstGeom>
          <a:noFill/>
        </p:spPr>
        <p:txBody>
          <a:bodyPr wrap="square" rtlCol="0">
            <a:spAutoFit/>
          </a:bodyPr>
          <a:lstStyle/>
          <a:p>
            <a:r>
              <a:rPr lang="en-US" sz="2800" b="1" i="0" u="sng" strike="noStrike" cap="none">
                <a:solidFill>
                  <a:srgbClr val="0070C0"/>
                </a:solidFill>
                <a:ea typeface="Inter" panose="020B0604020202020204" charset="0"/>
                <a:cs typeface="Public Sans"/>
                <a:sym typeface="Public Sans"/>
                <a:hlinkClick r:id="rId8">
                  <a:extLst>
                    <a:ext uri="{A12FA001-AC4F-418D-AE19-62706E023703}">
                      <ahyp:hlinkClr xmlns:ahyp="http://schemas.microsoft.com/office/drawing/2018/hyperlinkcolor" val="tx"/>
                    </a:ext>
                  </a:extLst>
                </a:hlinkClick>
              </a:rPr>
              <a:t>www.inhalecqi.org</a:t>
            </a:r>
            <a:endParaRPr lang="en-US" sz="2800" b="1" i="0" u="none" strike="noStrike" cap="none">
              <a:solidFill>
                <a:srgbClr val="0070C0"/>
              </a:solidFill>
              <a:ea typeface="Inter" panose="020B0604020202020204" charset="0"/>
              <a:cs typeface="Public Sans"/>
            </a:endParaRPr>
          </a:p>
          <a:p>
            <a:endParaRPr lang="en-US"/>
          </a:p>
        </p:txBody>
      </p:sp>
      <p:sp>
        <p:nvSpPr>
          <p:cNvPr id="15" name="TextBox 14">
            <a:extLst>
              <a:ext uri="{FF2B5EF4-FFF2-40B4-BE49-F238E27FC236}">
                <a16:creationId xmlns:a16="http://schemas.microsoft.com/office/drawing/2014/main" id="{DD7F39DC-2B33-B60E-8F70-2C3D5CD0D658}"/>
              </a:ext>
            </a:extLst>
          </p:cNvPr>
          <p:cNvSpPr txBox="1"/>
          <p:nvPr/>
        </p:nvSpPr>
        <p:spPr>
          <a:xfrm>
            <a:off x="3523630" y="1484307"/>
            <a:ext cx="7162799" cy="800219"/>
          </a:xfrm>
          <a:prstGeom prst="rect">
            <a:avLst/>
          </a:prstGeom>
          <a:noFill/>
        </p:spPr>
        <p:txBody>
          <a:bodyPr wrap="square" rtlCol="0">
            <a:spAutoFit/>
          </a:bodyPr>
          <a:lstStyle/>
          <a:p>
            <a:r>
              <a:rPr lang="en-US" sz="2800" b="1" i="0" u="sng" strike="noStrike" cap="none">
                <a:solidFill>
                  <a:srgbClr val="0070C0"/>
                </a:solidFill>
                <a:ea typeface="Inter" panose="020B0604020202020204" charset="0"/>
                <a:cs typeface="Public Sans"/>
                <a:sym typeface="Public Sans"/>
                <a:hlinkClick r:id="rId9"/>
              </a:rPr>
              <a:t>INHALE-support@med.umich.edu</a:t>
            </a:r>
            <a:endParaRPr lang="en-US" sz="2800" b="1" i="0" u="none" strike="noStrike" cap="none">
              <a:solidFill>
                <a:srgbClr val="0070C0"/>
              </a:solidFill>
              <a:ea typeface="Inter" panose="020B0604020202020204" charset="0"/>
              <a:cs typeface="Public Sans"/>
            </a:endParaRPr>
          </a:p>
          <a:p>
            <a:endParaRPr lang="en-US"/>
          </a:p>
        </p:txBody>
      </p:sp>
      <p:sp>
        <p:nvSpPr>
          <p:cNvPr id="16" name="TextBox 15">
            <a:extLst>
              <a:ext uri="{FF2B5EF4-FFF2-40B4-BE49-F238E27FC236}">
                <a16:creationId xmlns:a16="http://schemas.microsoft.com/office/drawing/2014/main" id="{5B33BCD5-2FA2-73A6-8B59-B3F19CB1BE5C}"/>
              </a:ext>
            </a:extLst>
          </p:cNvPr>
          <p:cNvSpPr txBox="1"/>
          <p:nvPr/>
        </p:nvSpPr>
        <p:spPr>
          <a:xfrm>
            <a:off x="3551339" y="3373972"/>
            <a:ext cx="4093827" cy="800219"/>
          </a:xfrm>
          <a:prstGeom prst="rect">
            <a:avLst/>
          </a:prstGeom>
          <a:noFill/>
        </p:spPr>
        <p:txBody>
          <a:bodyPr wrap="square" rtlCol="0">
            <a:spAutoFit/>
          </a:bodyPr>
          <a:lstStyle/>
          <a:p>
            <a:r>
              <a:rPr lang="en-US" sz="2800" b="1" i="0" strike="noStrike" cap="none">
                <a:solidFill>
                  <a:srgbClr val="0070C0"/>
                </a:solidFill>
                <a:latin typeface="Calibri" panose="020F0502020204030204" pitchFamily="34" charset="0"/>
                <a:ea typeface="Calibri" panose="020F0502020204030204" pitchFamily="34" charset="0"/>
                <a:cs typeface="Calibri" panose="020F0502020204030204" pitchFamily="34" charset="0"/>
                <a:sym typeface="Public Sans"/>
              </a:rPr>
              <a:t>@INHALE_cqi</a:t>
            </a:r>
            <a:endParaRPr lang="en-US" sz="2800" b="1" i="0" strike="noStrike" cap="none">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17" name="TextBox 16">
            <a:extLst>
              <a:ext uri="{FF2B5EF4-FFF2-40B4-BE49-F238E27FC236}">
                <a16:creationId xmlns:a16="http://schemas.microsoft.com/office/drawing/2014/main" id="{24FA2C26-0F6F-88D8-D76C-423778561EF6}"/>
              </a:ext>
            </a:extLst>
          </p:cNvPr>
          <p:cNvSpPr txBox="1"/>
          <p:nvPr/>
        </p:nvSpPr>
        <p:spPr>
          <a:xfrm>
            <a:off x="3523631" y="4242895"/>
            <a:ext cx="4093827" cy="800219"/>
          </a:xfrm>
          <a:prstGeom prst="rect">
            <a:avLst/>
          </a:prstGeom>
          <a:noFill/>
        </p:spPr>
        <p:txBody>
          <a:bodyPr wrap="square" rtlCol="0">
            <a:spAutoFit/>
          </a:bodyPr>
          <a:lstStyle/>
          <a:p>
            <a:r>
              <a:rPr lang="en-US" sz="2800" b="1">
                <a:solidFill>
                  <a:srgbClr val="0070C0"/>
                </a:solidFill>
                <a:latin typeface="Calibri" panose="020F0502020204030204" pitchFamily="34" charset="0"/>
                <a:ea typeface="Calibri" panose="020F0502020204030204" pitchFamily="34" charset="0"/>
                <a:cs typeface="Calibri" panose="020F0502020204030204" pitchFamily="34" charset="0"/>
                <a:sym typeface="Public Sans"/>
              </a:rPr>
              <a:t>@i</a:t>
            </a:r>
            <a:r>
              <a:rPr lang="en-US" sz="2800" b="1" i="0" strike="noStrike" cap="none">
                <a:solidFill>
                  <a:srgbClr val="0070C0"/>
                </a:solidFill>
                <a:latin typeface="Calibri" panose="020F0502020204030204" pitchFamily="34" charset="0"/>
                <a:ea typeface="Calibri" panose="020F0502020204030204" pitchFamily="34" charset="0"/>
                <a:cs typeface="Calibri" panose="020F0502020204030204" pitchFamily="34" charset="0"/>
                <a:sym typeface="Public Sans"/>
              </a:rPr>
              <a:t>nhale-cqi.bsky.social</a:t>
            </a:r>
            <a:endParaRPr lang="en-US" sz="2800" b="1" i="0" strike="noStrike" cap="none">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a:p>
        </p:txBody>
      </p:sp>
      <p:pic>
        <p:nvPicPr>
          <p:cNvPr id="2070" name="Picture 22" descr="HB Mail for Outlook, Hotmail - Apps on Google Play">
            <a:extLst>
              <a:ext uri="{FF2B5EF4-FFF2-40B4-BE49-F238E27FC236}">
                <a16:creationId xmlns:a16="http://schemas.microsoft.com/office/drawing/2014/main" id="{BE0F1EFB-DABC-3906-400F-39E403889DC9}"/>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49574" y="1413787"/>
            <a:ext cx="800220" cy="80022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DC95F82F-5BC1-94E0-CF4A-96AE986ED4AE}"/>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82153" y="3379296"/>
            <a:ext cx="436062" cy="4360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F8551F6-3CC2-0AED-0B94-CED225B75212}"/>
              </a:ext>
            </a:extLst>
          </p:cNvPr>
          <p:cNvSpPr txBox="1"/>
          <p:nvPr/>
        </p:nvSpPr>
        <p:spPr>
          <a:xfrm>
            <a:off x="3551339" y="5182016"/>
            <a:ext cx="8539061" cy="686342"/>
          </a:xfrm>
          <a:prstGeom prst="rect">
            <a:avLst/>
          </a:prstGeom>
          <a:noFill/>
        </p:spPr>
        <p:txBody>
          <a:bodyPr wrap="square" rtlCol="0">
            <a:spAutoFit/>
          </a:bodyPr>
          <a:lstStyle/>
          <a:p>
            <a:pPr marL="0" marR="0" lvl="0" indent="0" rtl="0">
              <a:lnSpc>
                <a:spcPct val="102857"/>
              </a:lnSpc>
              <a:spcBef>
                <a:spcPts val="0"/>
              </a:spcBef>
              <a:spcAft>
                <a:spcPts val="0"/>
              </a:spcAft>
              <a:buClr>
                <a:srgbClr val="000000"/>
              </a:buClr>
              <a:buSzPts val="3600"/>
              <a:buFont typeface="Arial"/>
              <a:buNone/>
            </a:pPr>
            <a:r>
              <a:rPr lang="en-US" sz="2000" b="1" i="0" u="none" strike="noStrike" cap="none">
                <a:solidFill>
                  <a:srgbClr val="0070C0"/>
                </a:solidFill>
                <a:latin typeface="Calibri" panose="020F0502020204030204" pitchFamily="34" charset="0"/>
                <a:ea typeface="Calibri" panose="020F0502020204030204" pitchFamily="34" charset="0"/>
                <a:cs typeface="Calibri" panose="020F0502020204030204" pitchFamily="34" charset="0"/>
                <a:sym typeface="Public Sans"/>
                <a:hlinkClick r:id="rId14"/>
              </a:rPr>
              <a:t>MichiganDataCollaborative@med.umich.edu</a:t>
            </a:r>
            <a:endParaRPr lang="en-US" sz="2000" b="1" i="0" u="none" strike="noStrike" cap="none">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Technical support with data hub or access concerns</a:t>
            </a:r>
          </a:p>
        </p:txBody>
      </p:sp>
      <p:pic>
        <p:nvPicPr>
          <p:cNvPr id="2094" name="Picture 46" descr="ASP.NET Working with 🚀Millions of Fake Data | by R M Shahidul Islam Shahed  | Medium">
            <a:extLst>
              <a:ext uri="{FF2B5EF4-FFF2-40B4-BE49-F238E27FC236}">
                <a16:creationId xmlns:a16="http://schemas.microsoft.com/office/drawing/2014/main" id="{C60A2494-0586-1D89-1F92-E26F795A5A93}"/>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85502" y="5129790"/>
            <a:ext cx="506632" cy="5066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9352DC9-4335-713E-CB06-8FD3C2CCFDB2}"/>
              </a:ext>
            </a:extLst>
          </p:cNvPr>
          <p:cNvPicPr>
            <a:picLocks noChangeAspect="1"/>
          </p:cNvPicPr>
          <p:nvPr/>
        </p:nvPicPr>
        <p:blipFill>
          <a:blip r:embed="rId17"/>
          <a:stretch>
            <a:fillRect/>
          </a:stretch>
        </p:blipFill>
        <p:spPr>
          <a:xfrm>
            <a:off x="2625313" y="4234380"/>
            <a:ext cx="566821" cy="566821"/>
          </a:xfrm>
          <a:prstGeom prst="rect">
            <a:avLst/>
          </a:prstGeom>
        </p:spPr>
      </p:pic>
    </p:spTree>
    <p:extLst>
      <p:ext uri="{BB962C8B-B14F-4D97-AF65-F5344CB8AC3E}">
        <p14:creationId xmlns:p14="http://schemas.microsoft.com/office/powerpoint/2010/main" val="8193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E56FE88-1005-F66D-A35D-3E877CDFCAE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247770"/>
            <a:ext cx="619356" cy="520259"/>
          </a:xfrm>
          <a:prstGeom prst="rect">
            <a:avLst/>
          </a:prstGeom>
        </p:spPr>
      </p:pic>
      <p:sp>
        <p:nvSpPr>
          <p:cNvPr id="10" name="TextBox 9">
            <a:extLst>
              <a:ext uri="{FF2B5EF4-FFF2-40B4-BE49-F238E27FC236}">
                <a16:creationId xmlns:a16="http://schemas.microsoft.com/office/drawing/2014/main" id="{48C9749D-9120-1737-7DF8-D6B337C8B1CF}"/>
              </a:ext>
            </a:extLst>
          </p:cNvPr>
          <p:cNvSpPr txBox="1"/>
          <p:nvPr/>
        </p:nvSpPr>
        <p:spPr>
          <a:xfrm>
            <a:off x="619356" y="218115"/>
            <a:ext cx="5678349" cy="553998"/>
          </a:xfrm>
          <a:prstGeom prst="rect">
            <a:avLst/>
          </a:prstGeom>
          <a:noFill/>
        </p:spPr>
        <p:txBody>
          <a:bodyPr wrap="square" rtlCol="0">
            <a:spAutoFit/>
          </a:bodyPr>
          <a:lstStyle/>
          <a:p>
            <a:r>
              <a:rPr lang="en-US" sz="3000" b="1">
                <a:solidFill>
                  <a:srgbClr val="1B4B96"/>
                </a:solidFill>
                <a:latin typeface="Arial" panose="020B0604020202020204" pitchFamily="34" charset="0"/>
                <a:ea typeface="Calibri" panose="020F0502020204030204" pitchFamily="34" charset="0"/>
                <a:cs typeface="Arial" panose="020B0604020202020204" pitchFamily="34" charset="0"/>
              </a:rPr>
              <a:t>Announcements &amp; Reminders</a:t>
            </a:r>
          </a:p>
        </p:txBody>
      </p:sp>
      <p:pic>
        <p:nvPicPr>
          <p:cNvPr id="2" name="Picture 1" descr="A picture containing text&#10;&#10;Description automatically generated">
            <a:extLst>
              <a:ext uri="{FF2B5EF4-FFF2-40B4-BE49-F238E27FC236}">
                <a16:creationId xmlns:a16="http://schemas.microsoft.com/office/drawing/2014/main" id="{8329AB97-8652-6347-F50A-9817A7077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DB7583AE-49DC-EFAA-4658-37646074877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3EFFE734-6306-8ADE-9132-5A7F134926B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07F21257-300A-A5AB-5E77-5180E32BDFDC}"/>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Arial" panose="020B0604020202020204" pitchFamily="34" charset="0"/>
                <a:ea typeface="Inter SemiBold" panose="02000503000000020004" pitchFamily="2" charset="0"/>
                <a:cs typeface="Arial" panose="020B0604020202020204" pitchFamily="34" charset="0"/>
              </a:rPr>
              <a:t>INSPIRING HEALTH ADVANCES IN LUNG CARE</a:t>
            </a:r>
          </a:p>
        </p:txBody>
      </p:sp>
      <p:pic>
        <p:nvPicPr>
          <p:cNvPr id="9" name="Graphic 8">
            <a:extLst>
              <a:ext uri="{FF2B5EF4-FFF2-40B4-BE49-F238E27FC236}">
                <a16:creationId xmlns:a16="http://schemas.microsoft.com/office/drawing/2014/main" id="{4AAA8560-F41E-C3C1-CD25-9363A9B995A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10771500" y="1441051"/>
            <a:ext cx="1041212" cy="1020534"/>
          </a:xfrm>
          <a:prstGeom prst="rect">
            <a:avLst/>
          </a:prstGeom>
        </p:spPr>
      </p:pic>
      <p:sp>
        <p:nvSpPr>
          <p:cNvPr id="8" name="TextBox 10">
            <a:extLst>
              <a:ext uri="{FF2B5EF4-FFF2-40B4-BE49-F238E27FC236}">
                <a16:creationId xmlns:a16="http://schemas.microsoft.com/office/drawing/2014/main" id="{107EB731-9BDA-FDA7-A900-3D7D3A0F8C59}"/>
              </a:ext>
            </a:extLst>
          </p:cNvPr>
          <p:cNvSpPr txBox="1"/>
          <p:nvPr/>
        </p:nvSpPr>
        <p:spPr>
          <a:xfrm>
            <a:off x="379288" y="1043336"/>
            <a:ext cx="9896684" cy="167340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nSpc>
                <a:spcPct val="125000"/>
              </a:lnSpc>
            </a:pPr>
            <a:r>
              <a:rPr lang="en-US" sz="2400" b="1">
                <a:solidFill>
                  <a:srgbClr val="169381"/>
                </a:solidFill>
                <a:latin typeface="Arial"/>
                <a:ea typeface="Inter SemiBold"/>
                <a:cs typeface="Arial"/>
              </a:rPr>
              <a:t>Coverage, Billing, Reimbursement, and Prior Authorization:</a:t>
            </a:r>
            <a:endParaRPr lang="en-US" sz="2400" b="1">
              <a:solidFill>
                <a:srgbClr val="169381"/>
              </a:solidFill>
              <a:latin typeface="Arial"/>
              <a:cs typeface="Arial"/>
            </a:endParaRPr>
          </a:p>
          <a:p>
            <a:pPr marL="285750" lvl="1" indent="-285750" fontAlgn="base">
              <a:lnSpc>
                <a:spcPct val="125000"/>
              </a:lnSpc>
              <a:buSzPct val="150000"/>
              <a:buFont typeface="Inter" panose="02000503000000020004" pitchFamily="2" charset="0"/>
              <a:buChar char="•"/>
            </a:pPr>
            <a:r>
              <a:rPr lang="en-US" sz="2000">
                <a:solidFill>
                  <a:srgbClr val="002060"/>
                </a:solidFill>
                <a:latin typeface="Arial"/>
                <a:ea typeface="Inter"/>
                <a:cs typeface="Arial"/>
              </a:rPr>
              <a:t>BCBSM has established processes in place to manage inquiries related to member specific coverage, billing, and reimbursement issues</a:t>
            </a:r>
          </a:p>
          <a:p>
            <a:pPr marL="285750" lvl="1" indent="-285750" fontAlgn="base">
              <a:lnSpc>
                <a:spcPct val="125000"/>
              </a:lnSpc>
              <a:buSzPct val="150000"/>
              <a:buFont typeface="Inter" panose="02000503000000020004" pitchFamily="2" charset="0"/>
              <a:buChar char="•"/>
            </a:pPr>
            <a:endParaRPr lang="en-US" sz="2000">
              <a:solidFill>
                <a:srgbClr val="1D3362"/>
              </a:solidFill>
              <a:latin typeface="Inter"/>
              <a:ea typeface="Inter"/>
            </a:endParaRPr>
          </a:p>
        </p:txBody>
      </p:sp>
      <p:pic>
        <p:nvPicPr>
          <p:cNvPr id="12" name="Picture 11">
            <a:extLst>
              <a:ext uri="{FF2B5EF4-FFF2-40B4-BE49-F238E27FC236}">
                <a16:creationId xmlns:a16="http://schemas.microsoft.com/office/drawing/2014/main" id="{345F9AF8-5840-A862-3336-2CD9A156A551}"/>
              </a:ext>
            </a:extLst>
          </p:cNvPr>
          <p:cNvPicPr>
            <a:picLocks noChangeAspect="1"/>
          </p:cNvPicPr>
          <p:nvPr/>
        </p:nvPicPr>
        <p:blipFill>
          <a:blip r:embed="rId8"/>
          <a:stretch>
            <a:fillRect/>
          </a:stretch>
        </p:blipFill>
        <p:spPr>
          <a:xfrm>
            <a:off x="512397" y="2716743"/>
            <a:ext cx="9630465" cy="1720009"/>
          </a:xfrm>
          <a:prstGeom prst="rect">
            <a:avLst/>
          </a:prstGeom>
        </p:spPr>
      </p:pic>
      <p:pic>
        <p:nvPicPr>
          <p:cNvPr id="13" name="Picture 12" descr="A black background with green text&#10;&#10;Description automatically generated">
            <a:extLst>
              <a:ext uri="{FF2B5EF4-FFF2-40B4-BE49-F238E27FC236}">
                <a16:creationId xmlns:a16="http://schemas.microsoft.com/office/drawing/2014/main" id="{0D8A5DA7-F049-8A6D-73B2-A413550FC1E4}"/>
              </a:ext>
            </a:extLst>
          </p:cNvPr>
          <p:cNvPicPr>
            <a:picLocks noChangeAspect="1"/>
          </p:cNvPicPr>
          <p:nvPr/>
        </p:nvPicPr>
        <p:blipFill>
          <a:blip r:embed="rId9"/>
          <a:stretch>
            <a:fillRect/>
          </a:stretch>
        </p:blipFill>
        <p:spPr>
          <a:xfrm>
            <a:off x="309678" y="4310888"/>
            <a:ext cx="11806410" cy="1503775"/>
          </a:xfrm>
          <a:prstGeom prst="rect">
            <a:avLst/>
          </a:prstGeom>
        </p:spPr>
      </p:pic>
    </p:spTree>
    <p:extLst>
      <p:ext uri="{BB962C8B-B14F-4D97-AF65-F5344CB8AC3E}">
        <p14:creationId xmlns:p14="http://schemas.microsoft.com/office/powerpoint/2010/main" val="260082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E56FE88-1005-F66D-A35D-3E877CDFCAE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247770"/>
            <a:ext cx="619356" cy="520259"/>
          </a:xfrm>
          <a:prstGeom prst="rect">
            <a:avLst/>
          </a:prstGeom>
        </p:spPr>
      </p:pic>
      <p:sp>
        <p:nvSpPr>
          <p:cNvPr id="10" name="TextBox 9">
            <a:extLst>
              <a:ext uri="{FF2B5EF4-FFF2-40B4-BE49-F238E27FC236}">
                <a16:creationId xmlns:a16="http://schemas.microsoft.com/office/drawing/2014/main" id="{48C9749D-9120-1737-7DF8-D6B337C8B1CF}"/>
              </a:ext>
            </a:extLst>
          </p:cNvPr>
          <p:cNvSpPr txBox="1"/>
          <p:nvPr/>
        </p:nvSpPr>
        <p:spPr>
          <a:xfrm>
            <a:off x="619356" y="240526"/>
            <a:ext cx="7460084" cy="553998"/>
          </a:xfrm>
          <a:prstGeom prst="rect">
            <a:avLst/>
          </a:prstGeom>
          <a:noFill/>
        </p:spPr>
        <p:txBody>
          <a:bodyPr wrap="square" lIns="91440" tIns="45720" rIns="91440" bIns="45720" rtlCol="0" anchor="t">
            <a:spAutoFit/>
          </a:bodyPr>
          <a:lstStyle/>
          <a:p>
            <a:r>
              <a:rPr lang="en-US" sz="3000" b="1">
                <a:solidFill>
                  <a:srgbClr val="1B4B96"/>
                </a:solidFill>
                <a:latin typeface="Arial"/>
                <a:ea typeface="Calibri"/>
                <a:cs typeface="Arial"/>
              </a:rPr>
              <a:t>Announcements &amp; Reminders</a:t>
            </a:r>
            <a:endParaRPr lang="en-US" sz="2000" b="1">
              <a:solidFill>
                <a:srgbClr val="1B4B96"/>
              </a:solidFill>
              <a:latin typeface="Arial" panose="020B0604020202020204" pitchFamily="34" charset="0"/>
              <a:ea typeface="Calibri"/>
              <a:cs typeface="Arial" panose="020B060402020202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8329AB97-8652-6347-F50A-9817A7077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DB7583AE-49DC-EFAA-4658-37646074877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3EFFE734-6306-8ADE-9132-5A7F134926B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0" y="6413979"/>
            <a:ext cx="12192000" cy="444500"/>
          </a:xfrm>
          <a:prstGeom prst="rect">
            <a:avLst/>
          </a:prstGeom>
        </p:spPr>
      </p:pic>
      <p:graphicFrame>
        <p:nvGraphicFramePr>
          <p:cNvPr id="13" name="TextBox 10">
            <a:extLst>
              <a:ext uri="{FF2B5EF4-FFF2-40B4-BE49-F238E27FC236}">
                <a16:creationId xmlns:a16="http://schemas.microsoft.com/office/drawing/2014/main" id="{F188BF45-15F4-A8B1-FCEE-6C3516D07AD8}"/>
              </a:ext>
            </a:extLst>
          </p:cNvPr>
          <p:cNvGraphicFramePr/>
          <p:nvPr>
            <p:extLst>
              <p:ext uri="{D42A27DB-BD31-4B8C-83A1-F6EECF244321}">
                <p14:modId xmlns:p14="http://schemas.microsoft.com/office/powerpoint/2010/main" val="1999234396"/>
              </p:ext>
            </p:extLst>
          </p:nvPr>
        </p:nvGraphicFramePr>
        <p:xfrm>
          <a:off x="379592" y="1157313"/>
          <a:ext cx="7775487" cy="4539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07F21257-300A-A5AB-5E77-5180E32BDFDC}"/>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Arial" panose="020B0604020202020204" pitchFamily="34" charset="0"/>
                <a:ea typeface="Inter SemiBold" panose="02000503000000020004" pitchFamily="2" charset="0"/>
                <a:cs typeface="Arial" panose="020B0604020202020204" pitchFamily="34" charset="0"/>
              </a:rPr>
              <a:t>INSPIRING HEALTH ADVANCES IN LUNG CARE</a:t>
            </a:r>
          </a:p>
        </p:txBody>
      </p:sp>
      <p:pic>
        <p:nvPicPr>
          <p:cNvPr id="6" name="Picture 5" descr="64,800+ Announcement Graphic Stock ...">
            <a:extLst>
              <a:ext uri="{FF2B5EF4-FFF2-40B4-BE49-F238E27FC236}">
                <a16:creationId xmlns:a16="http://schemas.microsoft.com/office/drawing/2014/main" id="{961E520F-1EB7-7591-F7AE-8A795BFB3CE8}"/>
              </a:ext>
            </a:extLst>
          </p:cNvPr>
          <p:cNvPicPr>
            <a:picLocks noChangeAspect="1"/>
          </p:cNvPicPr>
          <p:nvPr/>
        </p:nvPicPr>
        <p:blipFill>
          <a:blip r:embed="rId12"/>
          <a:stretch>
            <a:fillRect/>
          </a:stretch>
        </p:blipFill>
        <p:spPr>
          <a:xfrm>
            <a:off x="8779927" y="2181053"/>
            <a:ext cx="3032508" cy="2091942"/>
          </a:xfrm>
          <a:prstGeom prst="rect">
            <a:avLst/>
          </a:prstGeom>
        </p:spPr>
      </p:pic>
    </p:spTree>
    <p:extLst>
      <p:ext uri="{BB962C8B-B14F-4D97-AF65-F5344CB8AC3E}">
        <p14:creationId xmlns:p14="http://schemas.microsoft.com/office/powerpoint/2010/main" val="10114965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C87FF-42F5-E700-D7F3-F18A1FF1A2EE}"/>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2EA36085-5462-2402-F2CD-B0244A4A318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247770"/>
            <a:ext cx="619356" cy="520259"/>
          </a:xfrm>
          <a:prstGeom prst="rect">
            <a:avLst/>
          </a:prstGeom>
        </p:spPr>
      </p:pic>
      <p:sp>
        <p:nvSpPr>
          <p:cNvPr id="10" name="TextBox 9">
            <a:extLst>
              <a:ext uri="{FF2B5EF4-FFF2-40B4-BE49-F238E27FC236}">
                <a16:creationId xmlns:a16="http://schemas.microsoft.com/office/drawing/2014/main" id="{5F98B434-858C-B37F-890C-F95D469BE49A}"/>
              </a:ext>
            </a:extLst>
          </p:cNvPr>
          <p:cNvSpPr txBox="1"/>
          <p:nvPr/>
        </p:nvSpPr>
        <p:spPr>
          <a:xfrm>
            <a:off x="619356" y="214031"/>
            <a:ext cx="8914605" cy="646331"/>
          </a:xfrm>
          <a:prstGeom prst="rect">
            <a:avLst/>
          </a:prstGeom>
          <a:noFill/>
        </p:spPr>
        <p:txBody>
          <a:bodyPr wrap="square" lIns="91440" tIns="45720" rIns="91440" bIns="45720" rtlCol="0" anchor="t">
            <a:spAutoFit/>
          </a:bodyPr>
          <a:lstStyle/>
          <a:p>
            <a:r>
              <a:rPr lang="en-US" sz="3600" b="1">
                <a:solidFill>
                  <a:srgbClr val="1B4B96"/>
                </a:solidFill>
                <a:latin typeface="Arial"/>
                <a:ea typeface="Calibri"/>
                <a:cs typeface="Arial"/>
              </a:rPr>
              <a:t>Updated Data Release Schedule</a:t>
            </a:r>
            <a:endParaRPr lang="en-US"/>
          </a:p>
        </p:txBody>
      </p:sp>
      <p:pic>
        <p:nvPicPr>
          <p:cNvPr id="2" name="Picture 1" descr="A picture containing text&#10;&#10;Description automatically generated">
            <a:extLst>
              <a:ext uri="{FF2B5EF4-FFF2-40B4-BE49-F238E27FC236}">
                <a16:creationId xmlns:a16="http://schemas.microsoft.com/office/drawing/2014/main" id="{CC38E1EA-08E6-C40D-F07B-607A15818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B061EAED-02E5-FAB2-089D-0B41EE3A852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06AA50C5-B644-51B5-FF88-7D7BD3A6028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DA739E53-2484-53D0-A9CB-0DDDE9372748}"/>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Inter SemiBold" panose="02000503000000020004" pitchFamily="2" charset="0"/>
                <a:ea typeface="Inter SemiBold" panose="02000503000000020004" pitchFamily="2" charset="0"/>
                <a:cs typeface="Arial" panose="020B0604020202020204" pitchFamily="34" charset="0"/>
              </a:rPr>
              <a:t>INSPIRING HEALTH ADVANCES IN LUNG CARE</a:t>
            </a:r>
          </a:p>
        </p:txBody>
      </p:sp>
      <p:pic>
        <p:nvPicPr>
          <p:cNvPr id="12" name="Picture 11">
            <a:extLst>
              <a:ext uri="{FF2B5EF4-FFF2-40B4-BE49-F238E27FC236}">
                <a16:creationId xmlns:a16="http://schemas.microsoft.com/office/drawing/2014/main" id="{7C238D94-71C0-EC6B-BB43-F175E1C2A0D2}"/>
              </a:ext>
            </a:extLst>
          </p:cNvPr>
          <p:cNvPicPr>
            <a:picLocks noChangeAspect="1"/>
          </p:cNvPicPr>
          <p:nvPr/>
        </p:nvPicPr>
        <p:blipFill>
          <a:blip r:embed="rId6"/>
          <a:stretch>
            <a:fillRect/>
          </a:stretch>
        </p:blipFill>
        <p:spPr>
          <a:xfrm>
            <a:off x="9770254" y="2743739"/>
            <a:ext cx="2047875" cy="2038350"/>
          </a:xfrm>
          <a:prstGeom prst="rect">
            <a:avLst/>
          </a:prstGeom>
        </p:spPr>
      </p:pic>
      <p:graphicFrame>
        <p:nvGraphicFramePr>
          <p:cNvPr id="11" name="Table 10">
            <a:extLst>
              <a:ext uri="{FF2B5EF4-FFF2-40B4-BE49-F238E27FC236}">
                <a16:creationId xmlns:a16="http://schemas.microsoft.com/office/drawing/2014/main" id="{04925C33-810D-2245-0276-AAFB4BD0D7A6}"/>
              </a:ext>
            </a:extLst>
          </p:cNvPr>
          <p:cNvGraphicFramePr>
            <a:graphicFrameLocks noGrp="1"/>
          </p:cNvGraphicFramePr>
          <p:nvPr>
            <p:extLst>
              <p:ext uri="{D42A27DB-BD31-4B8C-83A1-F6EECF244321}">
                <p14:modId xmlns:p14="http://schemas.microsoft.com/office/powerpoint/2010/main" val="1190609947"/>
              </p:ext>
            </p:extLst>
          </p:nvPr>
        </p:nvGraphicFramePr>
        <p:xfrm>
          <a:off x="615461" y="1426307"/>
          <a:ext cx="8572500" cy="3739346"/>
        </p:xfrm>
        <a:graphic>
          <a:graphicData uri="http://schemas.openxmlformats.org/drawingml/2006/table">
            <a:tbl>
              <a:tblPr firstRow="1" bandRow="1">
                <a:tableStyleId>{5C22544A-7EE6-4342-B048-85BDC9FD1C3A}</a:tableStyleId>
              </a:tblPr>
              <a:tblGrid>
                <a:gridCol w="3552825">
                  <a:extLst>
                    <a:ext uri="{9D8B030D-6E8A-4147-A177-3AD203B41FA5}">
                      <a16:colId xmlns:a16="http://schemas.microsoft.com/office/drawing/2014/main" val="2403572963"/>
                    </a:ext>
                  </a:extLst>
                </a:gridCol>
                <a:gridCol w="5019675">
                  <a:extLst>
                    <a:ext uri="{9D8B030D-6E8A-4147-A177-3AD203B41FA5}">
                      <a16:colId xmlns:a16="http://schemas.microsoft.com/office/drawing/2014/main" val="4031119728"/>
                    </a:ext>
                  </a:extLst>
                </a:gridCol>
              </a:tblGrid>
              <a:tr h="665579">
                <a:tc>
                  <a:txBody>
                    <a:bodyPr/>
                    <a:lstStyle/>
                    <a:p>
                      <a:pPr algn="ctr" fontAlgn="base">
                        <a:lnSpc>
                          <a:spcPts val="2175"/>
                        </a:lnSpc>
                        <a:buNone/>
                      </a:pPr>
                      <a:r>
                        <a:rPr lang="en-US" sz="2800" b="1">
                          <a:solidFill>
                            <a:srgbClr val="FFFFFF"/>
                          </a:solidFill>
                          <a:effectLst/>
                          <a:latin typeface="Calibri"/>
                        </a:rPr>
                        <a:t>Date</a:t>
                      </a:r>
                    </a:p>
                  </a:txBody>
                  <a:tcPr anchor="ctr">
                    <a:lnL w="10992" cap="flat" cmpd="sng" algn="ctr">
                      <a:solidFill>
                        <a:srgbClr val="FFFFFF"/>
                      </a:solidFill>
                      <a:prstDash val="solid"/>
                      <a:round/>
                      <a:headEnd type="none" w="med" len="med"/>
                      <a:tailEnd type="none" w="med" len="med"/>
                    </a:lnL>
                    <a:lnR w="10992" cap="flat" cmpd="sng" algn="ctr">
                      <a:solidFill>
                        <a:srgbClr val="FFFFFF"/>
                      </a:solidFill>
                      <a:prstDash val="solid"/>
                      <a:round/>
                      <a:headEnd type="none" w="med" len="med"/>
                      <a:tailEnd type="none" w="med" len="med"/>
                    </a:lnR>
                    <a:lnT w="10992" cap="flat" cmpd="sng" algn="ctr">
                      <a:solidFill>
                        <a:srgbClr val="FFFFFF"/>
                      </a:solidFill>
                      <a:prstDash val="solid"/>
                      <a:round/>
                      <a:headEnd type="none" w="med" len="med"/>
                      <a:tailEnd type="none" w="med" len="med"/>
                    </a:lnT>
                    <a:lnB w="32995" cap="flat" cmpd="sng" algn="ctr">
                      <a:solidFill>
                        <a:srgbClr val="FFFFFF"/>
                      </a:solidFill>
                      <a:prstDash val="solid"/>
                      <a:round/>
                      <a:headEnd type="none" w="med" len="med"/>
                      <a:tailEnd type="none" w="med" len="med"/>
                    </a:lnB>
                  </a:tcPr>
                </a:tc>
                <a:tc>
                  <a:txBody>
                    <a:bodyPr/>
                    <a:lstStyle/>
                    <a:p>
                      <a:pPr algn="ctr" fontAlgn="base">
                        <a:lnSpc>
                          <a:spcPts val="2175"/>
                        </a:lnSpc>
                        <a:buNone/>
                      </a:pPr>
                      <a:r>
                        <a:rPr lang="en-US" sz="2800" b="1">
                          <a:solidFill>
                            <a:srgbClr val="FFFFFF"/>
                          </a:solidFill>
                          <a:effectLst/>
                          <a:latin typeface="Calibri"/>
                        </a:rPr>
                        <a:t>Data</a:t>
                      </a:r>
                    </a:p>
                  </a:txBody>
                  <a:tcPr anchor="ctr">
                    <a:lnL w="10992" cap="flat" cmpd="sng" algn="ctr">
                      <a:solidFill>
                        <a:srgbClr val="FFFFFF"/>
                      </a:solidFill>
                      <a:prstDash val="solid"/>
                      <a:round/>
                      <a:headEnd type="none" w="med" len="med"/>
                      <a:tailEnd type="none" w="med" len="med"/>
                    </a:lnL>
                    <a:lnR w="10992" cap="flat" cmpd="sng" algn="ctr">
                      <a:solidFill>
                        <a:srgbClr val="FFFFFF"/>
                      </a:solidFill>
                      <a:prstDash val="solid"/>
                      <a:round/>
                      <a:headEnd type="none" w="med" len="med"/>
                      <a:tailEnd type="none" w="med" len="med"/>
                    </a:lnR>
                    <a:lnT w="10992" cap="flat" cmpd="sng" algn="ctr">
                      <a:solidFill>
                        <a:srgbClr val="FFFFFF"/>
                      </a:solidFill>
                      <a:prstDash val="solid"/>
                      <a:round/>
                      <a:headEnd type="none" w="med" len="med"/>
                      <a:tailEnd type="none" w="med" len="med"/>
                    </a:lnT>
                    <a:lnB w="3299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44029496"/>
                  </a:ext>
                </a:extLst>
              </a:tr>
              <a:tr h="786594">
                <a:tc>
                  <a:txBody>
                    <a:bodyPr/>
                    <a:lstStyle/>
                    <a:p>
                      <a:pPr algn="ctr" fontAlgn="base">
                        <a:lnSpc>
                          <a:spcPts val="2175"/>
                        </a:lnSpc>
                        <a:buNone/>
                      </a:pPr>
                      <a:r>
                        <a:rPr lang="en-US" sz="2000">
                          <a:solidFill>
                            <a:srgbClr val="1B4B96"/>
                          </a:solidFill>
                          <a:effectLst/>
                          <a:latin typeface="Calibri"/>
                        </a:rPr>
                        <a:t>May 19th</a:t>
                      </a:r>
                      <a:endParaRPr lang="en-US" sz="2000">
                        <a:effectLst/>
                        <a:latin typeface="Calibri"/>
                      </a:endParaRPr>
                    </a:p>
                  </a:txBody>
                  <a:tcPr anchor="ctr">
                    <a:lnL w="10992" cap="flat" cmpd="sng" algn="ctr">
                      <a:solidFill>
                        <a:srgbClr val="FFFFFF"/>
                      </a:solidFill>
                      <a:prstDash val="solid"/>
                      <a:round/>
                      <a:headEnd type="none" w="med" len="med"/>
                      <a:tailEnd type="none" w="med" len="med"/>
                    </a:lnL>
                    <a:lnR w="10992" cap="flat" cmpd="sng" algn="ctr">
                      <a:solidFill>
                        <a:srgbClr val="FFFFFF"/>
                      </a:solidFill>
                      <a:prstDash val="solid"/>
                      <a:round/>
                      <a:headEnd type="none" w="med" len="med"/>
                      <a:tailEnd type="none" w="med" len="med"/>
                    </a:lnR>
                    <a:lnT w="32995" cap="flat" cmpd="sng" algn="ctr">
                      <a:solidFill>
                        <a:srgbClr val="FFFFFF"/>
                      </a:solidFill>
                      <a:prstDash val="solid"/>
                      <a:round/>
                      <a:headEnd type="none" w="med" len="med"/>
                      <a:tailEnd type="none" w="med" len="med"/>
                    </a:lnT>
                    <a:lnB w="10992" cap="flat" cmpd="sng" algn="ctr">
                      <a:solidFill>
                        <a:srgbClr val="FFFFFF"/>
                      </a:solidFill>
                      <a:prstDash val="solid"/>
                      <a:round/>
                      <a:headEnd type="none" w="med" len="med"/>
                      <a:tailEnd type="none" w="med" len="med"/>
                    </a:lnB>
                  </a:tcPr>
                </a:tc>
                <a:tc>
                  <a:txBody>
                    <a:bodyPr/>
                    <a:lstStyle/>
                    <a:p>
                      <a:pPr fontAlgn="base">
                        <a:lnSpc>
                          <a:spcPts val="2175"/>
                        </a:lnSpc>
                        <a:buNone/>
                      </a:pPr>
                      <a:r>
                        <a:rPr lang="en-US" sz="2000">
                          <a:solidFill>
                            <a:srgbClr val="1B4B96"/>
                          </a:solidFill>
                          <a:effectLst/>
                          <a:latin typeface="Calibri"/>
                        </a:rPr>
                        <a:t>Data Refresh </a:t>
                      </a:r>
                      <a:endParaRPr lang="en-US" sz="2000">
                        <a:effectLst/>
                        <a:latin typeface="Calibri"/>
                      </a:endParaRPr>
                    </a:p>
                    <a:p>
                      <a:pPr fontAlgn="base">
                        <a:lnSpc>
                          <a:spcPts val="2175"/>
                        </a:lnSpc>
                        <a:buNone/>
                      </a:pPr>
                      <a:r>
                        <a:rPr lang="en-US" sz="2000">
                          <a:solidFill>
                            <a:srgbClr val="1B4B96"/>
                          </a:solidFill>
                          <a:effectLst/>
                          <a:latin typeface="Calibri"/>
                        </a:rPr>
                        <a:t>Data through Mar 2026</a:t>
                      </a:r>
                      <a:endParaRPr lang="en-US" sz="2000">
                        <a:effectLst/>
                        <a:latin typeface="Calibri"/>
                      </a:endParaRPr>
                    </a:p>
                  </a:txBody>
                  <a:tcPr anchor="ctr">
                    <a:lnL w="10992" cap="flat" cmpd="sng" algn="ctr">
                      <a:solidFill>
                        <a:srgbClr val="FFFFFF"/>
                      </a:solidFill>
                      <a:prstDash val="solid"/>
                      <a:round/>
                      <a:headEnd type="none" w="med" len="med"/>
                      <a:tailEnd type="none" w="med" len="med"/>
                    </a:lnL>
                    <a:lnR w="10992" cap="flat" cmpd="sng" algn="ctr">
                      <a:solidFill>
                        <a:srgbClr val="FFFFFF"/>
                      </a:solidFill>
                      <a:prstDash val="solid"/>
                      <a:round/>
                      <a:headEnd type="none" w="med" len="med"/>
                      <a:tailEnd type="none" w="med" len="med"/>
                    </a:lnR>
                    <a:lnT w="32995" cap="flat" cmpd="sng" algn="ctr">
                      <a:solidFill>
                        <a:srgbClr val="FFFFFF"/>
                      </a:solidFill>
                      <a:prstDash val="solid"/>
                      <a:round/>
                      <a:headEnd type="none" w="med" len="med"/>
                      <a:tailEnd type="none" w="med" len="med"/>
                    </a:lnT>
                    <a:lnB w="10992"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63420918"/>
                  </a:ext>
                </a:extLst>
              </a:tr>
              <a:tr h="762391">
                <a:tc>
                  <a:txBody>
                    <a:bodyPr/>
                    <a:lstStyle/>
                    <a:p>
                      <a:pPr algn="ctr" fontAlgn="base">
                        <a:lnSpc>
                          <a:spcPts val="2175"/>
                        </a:lnSpc>
                        <a:buNone/>
                      </a:pPr>
                      <a:r>
                        <a:rPr lang="en-US" sz="2000">
                          <a:solidFill>
                            <a:srgbClr val="1B4B96"/>
                          </a:solidFill>
                          <a:effectLst/>
                          <a:latin typeface="Calibri"/>
                        </a:rPr>
                        <a:t>Aug 27th</a:t>
                      </a:r>
                      <a:endParaRPr lang="en-US" sz="2000">
                        <a:effectLst/>
                        <a:latin typeface="Calibri"/>
                      </a:endParaRPr>
                    </a:p>
                  </a:txBody>
                  <a:tcPr anchor="ctr">
                    <a:lnL w="10992" cap="flat" cmpd="sng" algn="ctr">
                      <a:solidFill>
                        <a:srgbClr val="FFFFFF"/>
                      </a:solidFill>
                      <a:prstDash val="solid"/>
                      <a:round/>
                      <a:headEnd type="none" w="med" len="med"/>
                      <a:tailEnd type="none" w="med" len="med"/>
                    </a:lnL>
                    <a:lnR w="10992" cap="flat" cmpd="sng" algn="ctr">
                      <a:solidFill>
                        <a:srgbClr val="FFFFFF"/>
                      </a:solidFill>
                      <a:prstDash val="solid"/>
                      <a:round/>
                      <a:headEnd type="none" w="med" len="med"/>
                      <a:tailEnd type="none" w="med" len="med"/>
                    </a:lnR>
                    <a:lnT w="10992" cap="flat" cmpd="sng" algn="ctr">
                      <a:solidFill>
                        <a:srgbClr val="FFFFFF"/>
                      </a:solidFill>
                      <a:prstDash val="solid"/>
                      <a:round/>
                      <a:headEnd type="none" w="med" len="med"/>
                      <a:tailEnd type="none" w="med" len="med"/>
                    </a:lnT>
                    <a:lnB w="10992" cap="flat" cmpd="sng" algn="ctr">
                      <a:solidFill>
                        <a:srgbClr val="FFFFFF"/>
                      </a:solidFill>
                      <a:prstDash val="solid"/>
                      <a:round/>
                      <a:headEnd type="none" w="med" len="med"/>
                      <a:tailEnd type="none" w="med" len="med"/>
                    </a:lnB>
                  </a:tcPr>
                </a:tc>
                <a:tc>
                  <a:txBody>
                    <a:bodyPr/>
                    <a:lstStyle/>
                    <a:p>
                      <a:pPr fontAlgn="base">
                        <a:lnSpc>
                          <a:spcPts val="2175"/>
                        </a:lnSpc>
                        <a:buNone/>
                      </a:pPr>
                      <a:r>
                        <a:rPr lang="en-US" sz="2000">
                          <a:solidFill>
                            <a:srgbClr val="1B4B96"/>
                          </a:solidFill>
                          <a:effectLst/>
                          <a:latin typeface="Calibri"/>
                        </a:rPr>
                        <a:t>Medicaid Data extract</a:t>
                      </a:r>
                      <a:endParaRPr lang="en-US" sz="2000">
                        <a:effectLst/>
                        <a:latin typeface="Calibri"/>
                      </a:endParaRPr>
                    </a:p>
                    <a:p>
                      <a:pPr fontAlgn="base">
                        <a:lnSpc>
                          <a:spcPts val="2175"/>
                        </a:lnSpc>
                        <a:buNone/>
                      </a:pPr>
                      <a:r>
                        <a:rPr lang="en-US" sz="2000">
                          <a:solidFill>
                            <a:srgbClr val="1B4B96"/>
                          </a:solidFill>
                          <a:effectLst/>
                          <a:latin typeface="Calibri"/>
                        </a:rPr>
                        <a:t>Data through Jun 2026</a:t>
                      </a:r>
                      <a:endParaRPr lang="en-US" sz="2000">
                        <a:effectLst/>
                        <a:latin typeface="Calibri"/>
                      </a:endParaRPr>
                    </a:p>
                  </a:txBody>
                  <a:tcPr anchor="ctr">
                    <a:lnL w="10992" cap="flat" cmpd="sng" algn="ctr">
                      <a:solidFill>
                        <a:srgbClr val="FFFFFF"/>
                      </a:solidFill>
                      <a:prstDash val="solid"/>
                      <a:round/>
                      <a:headEnd type="none" w="med" len="med"/>
                      <a:tailEnd type="none" w="med" len="med"/>
                    </a:lnL>
                    <a:lnR w="10992" cap="flat" cmpd="sng" algn="ctr">
                      <a:solidFill>
                        <a:srgbClr val="FFFFFF"/>
                      </a:solidFill>
                      <a:prstDash val="solid"/>
                      <a:round/>
                      <a:headEnd type="none" w="med" len="med"/>
                      <a:tailEnd type="none" w="med" len="med"/>
                    </a:lnR>
                    <a:lnT w="10992" cap="flat" cmpd="sng" algn="ctr">
                      <a:solidFill>
                        <a:srgbClr val="FFFFFF"/>
                      </a:solidFill>
                      <a:prstDash val="solid"/>
                      <a:round/>
                      <a:headEnd type="none" w="med" len="med"/>
                      <a:tailEnd type="none" w="med" len="med"/>
                    </a:lnT>
                    <a:lnB w="10992"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42103611"/>
                  </a:ext>
                </a:extLst>
              </a:tr>
              <a:tr h="762391">
                <a:tc>
                  <a:txBody>
                    <a:bodyPr/>
                    <a:lstStyle/>
                    <a:p>
                      <a:pPr algn="ctr" fontAlgn="base">
                        <a:lnSpc>
                          <a:spcPts val="2175"/>
                        </a:lnSpc>
                        <a:buNone/>
                      </a:pPr>
                      <a:r>
                        <a:rPr lang="en-US" sz="2000">
                          <a:solidFill>
                            <a:srgbClr val="1B4B96"/>
                          </a:solidFill>
                          <a:effectLst/>
                          <a:latin typeface="Calibri"/>
                        </a:rPr>
                        <a:t>Oct 29th</a:t>
                      </a:r>
                      <a:endParaRPr lang="en-US" sz="2000">
                        <a:effectLst/>
                        <a:latin typeface="Calibri"/>
                      </a:endParaRPr>
                    </a:p>
                  </a:txBody>
                  <a:tcPr anchor="ctr">
                    <a:lnL w="10992" cap="flat" cmpd="sng" algn="ctr">
                      <a:solidFill>
                        <a:srgbClr val="FFFFFF"/>
                      </a:solidFill>
                      <a:prstDash val="solid"/>
                      <a:round/>
                      <a:headEnd type="none" w="med" len="med"/>
                      <a:tailEnd type="none" w="med" len="med"/>
                    </a:lnL>
                    <a:lnR w="10992" cap="flat" cmpd="sng" algn="ctr">
                      <a:solidFill>
                        <a:srgbClr val="FFFFFF"/>
                      </a:solidFill>
                      <a:prstDash val="solid"/>
                      <a:round/>
                      <a:headEnd type="none" w="med" len="med"/>
                      <a:tailEnd type="none" w="med" len="med"/>
                    </a:lnR>
                    <a:lnT w="10992" cap="flat" cmpd="sng" algn="ctr">
                      <a:solidFill>
                        <a:srgbClr val="FFFFFF"/>
                      </a:solidFill>
                      <a:prstDash val="solid"/>
                      <a:round/>
                      <a:headEnd type="none" w="med" len="med"/>
                      <a:tailEnd type="none" w="med" len="med"/>
                    </a:lnT>
                    <a:lnB w="10992" cap="flat" cmpd="sng" algn="ctr">
                      <a:solidFill>
                        <a:srgbClr val="FFFFFF"/>
                      </a:solidFill>
                      <a:prstDash val="solid"/>
                      <a:round/>
                      <a:headEnd type="none" w="med" len="med"/>
                      <a:tailEnd type="none" w="med" len="med"/>
                    </a:lnB>
                  </a:tcPr>
                </a:tc>
                <a:tc>
                  <a:txBody>
                    <a:bodyPr/>
                    <a:lstStyle/>
                    <a:p>
                      <a:pPr fontAlgn="base">
                        <a:lnSpc>
                          <a:spcPts val="2175"/>
                        </a:lnSpc>
                        <a:buNone/>
                      </a:pPr>
                      <a:r>
                        <a:rPr lang="en-US" sz="2000">
                          <a:solidFill>
                            <a:srgbClr val="1B4B96"/>
                          </a:solidFill>
                          <a:effectLst/>
                          <a:latin typeface="Calibri"/>
                        </a:rPr>
                        <a:t>Race/ethnicity data</a:t>
                      </a:r>
                      <a:endParaRPr lang="en-US" sz="2000">
                        <a:effectLst/>
                        <a:latin typeface="Calibri"/>
                      </a:endParaRPr>
                    </a:p>
                    <a:p>
                      <a:pPr fontAlgn="base">
                        <a:lnSpc>
                          <a:spcPts val="2175"/>
                        </a:lnSpc>
                        <a:buNone/>
                      </a:pPr>
                      <a:r>
                        <a:rPr lang="en-US" sz="2000">
                          <a:solidFill>
                            <a:srgbClr val="1B4B96"/>
                          </a:solidFill>
                          <a:effectLst/>
                          <a:latin typeface="Calibri"/>
                        </a:rPr>
                        <a:t>Data Aug 2026</a:t>
                      </a:r>
                      <a:endParaRPr lang="en-US" sz="2000">
                        <a:effectLst/>
                        <a:latin typeface="Calibri"/>
                      </a:endParaRPr>
                    </a:p>
                  </a:txBody>
                  <a:tcPr anchor="ctr">
                    <a:lnL w="10992" cap="flat" cmpd="sng" algn="ctr">
                      <a:solidFill>
                        <a:srgbClr val="FFFFFF"/>
                      </a:solidFill>
                      <a:prstDash val="solid"/>
                      <a:round/>
                      <a:headEnd type="none" w="med" len="med"/>
                      <a:tailEnd type="none" w="med" len="med"/>
                    </a:lnL>
                    <a:lnR w="10992" cap="flat" cmpd="sng" algn="ctr">
                      <a:solidFill>
                        <a:srgbClr val="FFFFFF"/>
                      </a:solidFill>
                      <a:prstDash val="solid"/>
                      <a:round/>
                      <a:headEnd type="none" w="med" len="med"/>
                      <a:tailEnd type="none" w="med" len="med"/>
                    </a:lnR>
                    <a:lnT w="10992" cap="flat" cmpd="sng" algn="ctr">
                      <a:solidFill>
                        <a:srgbClr val="FFFFFF"/>
                      </a:solidFill>
                      <a:prstDash val="solid"/>
                      <a:round/>
                      <a:headEnd type="none" w="med" len="med"/>
                      <a:tailEnd type="none" w="med" len="med"/>
                    </a:lnT>
                    <a:lnB w="10992"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44340615"/>
                  </a:ext>
                </a:extLst>
              </a:tr>
              <a:tr h="762391">
                <a:tc>
                  <a:txBody>
                    <a:bodyPr/>
                    <a:lstStyle/>
                    <a:p>
                      <a:pPr algn="ctr" fontAlgn="base">
                        <a:lnSpc>
                          <a:spcPts val="2175"/>
                        </a:lnSpc>
                        <a:buNone/>
                      </a:pPr>
                      <a:r>
                        <a:rPr lang="en-US" sz="2000">
                          <a:solidFill>
                            <a:srgbClr val="1B4B96"/>
                          </a:solidFill>
                          <a:effectLst/>
                          <a:latin typeface="Calibri"/>
                        </a:rPr>
                        <a:t>Nov 30th</a:t>
                      </a:r>
                      <a:endParaRPr lang="en-US" sz="2000">
                        <a:effectLst/>
                        <a:latin typeface="Calibri"/>
                      </a:endParaRPr>
                    </a:p>
                  </a:txBody>
                  <a:tcPr anchor="ctr">
                    <a:lnL w="10992" cap="flat" cmpd="sng" algn="ctr">
                      <a:solidFill>
                        <a:srgbClr val="FFFFFF"/>
                      </a:solidFill>
                      <a:prstDash val="solid"/>
                      <a:round/>
                      <a:headEnd type="none" w="med" len="med"/>
                      <a:tailEnd type="none" w="med" len="med"/>
                    </a:lnL>
                    <a:lnR w="10992" cap="flat" cmpd="sng" algn="ctr">
                      <a:solidFill>
                        <a:srgbClr val="FFFFFF"/>
                      </a:solidFill>
                      <a:prstDash val="solid"/>
                      <a:round/>
                      <a:headEnd type="none" w="med" len="med"/>
                      <a:tailEnd type="none" w="med" len="med"/>
                    </a:lnR>
                    <a:lnT w="10992" cap="flat" cmpd="sng" algn="ctr">
                      <a:solidFill>
                        <a:srgbClr val="FFFFFF"/>
                      </a:solidFill>
                      <a:prstDash val="solid"/>
                      <a:round/>
                      <a:headEnd type="none" w="med" len="med"/>
                      <a:tailEnd type="none" w="med" len="med"/>
                    </a:lnT>
                    <a:lnB w="10992" cap="flat" cmpd="sng" algn="ctr">
                      <a:solidFill>
                        <a:srgbClr val="FFFFFF"/>
                      </a:solidFill>
                      <a:prstDash val="solid"/>
                      <a:round/>
                      <a:headEnd type="none" w="med" len="med"/>
                      <a:tailEnd type="none" w="med" len="med"/>
                    </a:lnB>
                  </a:tcPr>
                </a:tc>
                <a:tc>
                  <a:txBody>
                    <a:bodyPr/>
                    <a:lstStyle/>
                    <a:p>
                      <a:pPr fontAlgn="base">
                        <a:lnSpc>
                          <a:spcPts val="2175"/>
                        </a:lnSpc>
                        <a:buNone/>
                      </a:pPr>
                      <a:r>
                        <a:rPr lang="en-US" sz="2000">
                          <a:solidFill>
                            <a:srgbClr val="1B4B96"/>
                          </a:solidFill>
                          <a:effectLst/>
                          <a:latin typeface="Calibri"/>
                        </a:rPr>
                        <a:t>Measurement Year end results</a:t>
                      </a:r>
                      <a:endParaRPr lang="en-US" sz="2000">
                        <a:effectLst/>
                        <a:latin typeface="Calibri"/>
                      </a:endParaRPr>
                    </a:p>
                    <a:p>
                      <a:pPr fontAlgn="base">
                        <a:lnSpc>
                          <a:spcPts val="2175"/>
                        </a:lnSpc>
                        <a:buNone/>
                      </a:pPr>
                      <a:r>
                        <a:rPr lang="en-US" sz="2000">
                          <a:solidFill>
                            <a:srgbClr val="1B4B96"/>
                          </a:solidFill>
                          <a:effectLst/>
                          <a:latin typeface="Calibri"/>
                        </a:rPr>
                        <a:t>Data through Sep 2026</a:t>
                      </a:r>
                      <a:endParaRPr lang="en-US" sz="2000">
                        <a:effectLst/>
                        <a:latin typeface="Calibri"/>
                      </a:endParaRPr>
                    </a:p>
                  </a:txBody>
                  <a:tcPr anchor="ctr">
                    <a:lnL w="10992" cap="flat" cmpd="sng" algn="ctr">
                      <a:solidFill>
                        <a:srgbClr val="FFFFFF"/>
                      </a:solidFill>
                      <a:prstDash val="solid"/>
                      <a:round/>
                      <a:headEnd type="none" w="med" len="med"/>
                      <a:tailEnd type="none" w="med" len="med"/>
                    </a:lnL>
                    <a:lnR w="10992" cap="flat" cmpd="sng" algn="ctr">
                      <a:solidFill>
                        <a:srgbClr val="FFFFFF"/>
                      </a:solidFill>
                      <a:prstDash val="solid"/>
                      <a:round/>
                      <a:headEnd type="none" w="med" len="med"/>
                      <a:tailEnd type="none" w="med" len="med"/>
                    </a:lnR>
                    <a:lnT w="10992" cap="flat" cmpd="sng" algn="ctr">
                      <a:solidFill>
                        <a:srgbClr val="FFFFFF"/>
                      </a:solidFill>
                      <a:prstDash val="solid"/>
                      <a:round/>
                      <a:headEnd type="none" w="med" len="med"/>
                      <a:tailEnd type="none" w="med" len="med"/>
                    </a:lnT>
                    <a:lnB w="10992"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11099822"/>
                  </a:ext>
                </a:extLst>
              </a:tr>
            </a:tbl>
          </a:graphicData>
        </a:graphic>
      </p:graphicFrame>
      <p:sp>
        <p:nvSpPr>
          <p:cNvPr id="13" name="Rectangle: Rounded Corners 12">
            <a:extLst>
              <a:ext uri="{FF2B5EF4-FFF2-40B4-BE49-F238E27FC236}">
                <a16:creationId xmlns:a16="http://schemas.microsoft.com/office/drawing/2014/main" id="{F126E75D-94A2-3992-9620-C5A9F29A7EA7}"/>
              </a:ext>
            </a:extLst>
          </p:cNvPr>
          <p:cNvSpPr/>
          <p:nvPr/>
        </p:nvSpPr>
        <p:spPr>
          <a:xfrm>
            <a:off x="619879" y="2095499"/>
            <a:ext cx="8569478" cy="762000"/>
          </a:xfrm>
          <a:prstGeom prst="roundRect">
            <a:avLst/>
          </a:prstGeom>
          <a:noFill/>
          <a:ln w="57150">
            <a:solidFill>
              <a:srgbClr val="F04B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293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3EF8D-0BEE-B94D-7D6D-D277877CDFCE}"/>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2896AB95-017F-7867-D076-D4DD09ECABB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247770"/>
            <a:ext cx="619356" cy="520259"/>
          </a:xfrm>
          <a:prstGeom prst="rect">
            <a:avLst/>
          </a:prstGeom>
        </p:spPr>
      </p:pic>
      <p:sp>
        <p:nvSpPr>
          <p:cNvPr id="10" name="TextBox 9">
            <a:extLst>
              <a:ext uri="{FF2B5EF4-FFF2-40B4-BE49-F238E27FC236}">
                <a16:creationId xmlns:a16="http://schemas.microsoft.com/office/drawing/2014/main" id="{565D3CDF-CE08-8139-E4C5-FA02A566EB53}"/>
              </a:ext>
            </a:extLst>
          </p:cNvPr>
          <p:cNvSpPr txBox="1"/>
          <p:nvPr/>
        </p:nvSpPr>
        <p:spPr>
          <a:xfrm>
            <a:off x="619356" y="214031"/>
            <a:ext cx="8914605" cy="646331"/>
          </a:xfrm>
          <a:prstGeom prst="rect">
            <a:avLst/>
          </a:prstGeom>
          <a:noFill/>
        </p:spPr>
        <p:txBody>
          <a:bodyPr wrap="square" lIns="91440" tIns="45720" rIns="91440" bIns="45720" rtlCol="0" anchor="t">
            <a:spAutoFit/>
          </a:bodyPr>
          <a:lstStyle/>
          <a:p>
            <a:r>
              <a:rPr lang="en-US" sz="3600" b="1">
                <a:solidFill>
                  <a:srgbClr val="1B4B96"/>
                </a:solidFill>
                <a:latin typeface="Arial"/>
                <a:ea typeface="Calibri"/>
                <a:cs typeface="Arial"/>
              </a:rPr>
              <a:t>Mark your calendars!</a:t>
            </a:r>
            <a:endParaRPr lang="en-US" sz="3600"/>
          </a:p>
        </p:txBody>
      </p:sp>
      <p:pic>
        <p:nvPicPr>
          <p:cNvPr id="2" name="Picture 1" descr="A picture containing text&#10;&#10;Description automatically generated">
            <a:extLst>
              <a:ext uri="{FF2B5EF4-FFF2-40B4-BE49-F238E27FC236}">
                <a16:creationId xmlns:a16="http://schemas.microsoft.com/office/drawing/2014/main" id="{D424FF69-4B10-CD03-598F-477103F29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205E4116-9605-8F82-5B21-C748B6888F8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D69027FC-FC65-3CB2-D027-3C99303399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F29A132B-4320-3616-D688-6B44D558F959}"/>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Inter SemiBold" panose="02000503000000020004" pitchFamily="2" charset="0"/>
                <a:ea typeface="Inter SemiBold" panose="02000503000000020004" pitchFamily="2" charset="0"/>
                <a:cs typeface="Arial" panose="020B0604020202020204" pitchFamily="34" charset="0"/>
              </a:rPr>
              <a:t>INSPIRING HEALTH ADVANCES IN LUNG CARE</a:t>
            </a:r>
          </a:p>
        </p:txBody>
      </p:sp>
      <p:graphicFrame>
        <p:nvGraphicFramePr>
          <p:cNvPr id="22" name="TextBox 7">
            <a:extLst>
              <a:ext uri="{FF2B5EF4-FFF2-40B4-BE49-F238E27FC236}">
                <a16:creationId xmlns:a16="http://schemas.microsoft.com/office/drawing/2014/main" id="{620521AE-A99B-F30D-5252-5E0885902466}"/>
              </a:ext>
            </a:extLst>
          </p:cNvPr>
          <p:cNvGraphicFramePr/>
          <p:nvPr>
            <p:extLst>
              <p:ext uri="{D42A27DB-BD31-4B8C-83A1-F6EECF244321}">
                <p14:modId xmlns:p14="http://schemas.microsoft.com/office/powerpoint/2010/main" val="1013100305"/>
              </p:ext>
            </p:extLst>
          </p:nvPr>
        </p:nvGraphicFramePr>
        <p:xfrm>
          <a:off x="846931" y="1185732"/>
          <a:ext cx="5250769" cy="44805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0" name="Picture 49" descr="A table with a white tablecloth and a white tablecloth with a white banner on it&#10;&#10;AI-generated content may be incorrect.">
            <a:extLst>
              <a:ext uri="{FF2B5EF4-FFF2-40B4-BE49-F238E27FC236}">
                <a16:creationId xmlns:a16="http://schemas.microsoft.com/office/drawing/2014/main" id="{9770E63C-6934-71A6-9244-AC2780CCA3E4}"/>
              </a:ext>
            </a:extLst>
          </p:cNvPr>
          <p:cNvPicPr>
            <a:picLocks noChangeAspect="1"/>
          </p:cNvPicPr>
          <p:nvPr/>
        </p:nvPicPr>
        <p:blipFill>
          <a:blip r:embed="rId11"/>
          <a:srcRect l="13116" r="10708" b="5305"/>
          <a:stretch>
            <a:fillRect/>
          </a:stretch>
        </p:blipFill>
        <p:spPr>
          <a:xfrm>
            <a:off x="6535056" y="1270679"/>
            <a:ext cx="4880861" cy="2706865"/>
          </a:xfrm>
          <a:prstGeom prst="rect">
            <a:avLst/>
          </a:prstGeom>
        </p:spPr>
      </p:pic>
      <p:sp>
        <p:nvSpPr>
          <p:cNvPr id="8" name="TextBox 10">
            <a:extLst>
              <a:ext uri="{FF2B5EF4-FFF2-40B4-BE49-F238E27FC236}">
                <a16:creationId xmlns:a16="http://schemas.microsoft.com/office/drawing/2014/main" id="{2E7E0292-390C-D5CB-F926-0F766E6B972E}"/>
              </a:ext>
            </a:extLst>
          </p:cNvPr>
          <p:cNvSpPr txBox="1"/>
          <p:nvPr/>
        </p:nvSpPr>
        <p:spPr>
          <a:xfrm>
            <a:off x="6838146" y="4390693"/>
            <a:ext cx="4716900" cy="127470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ctr">
              <a:lnSpc>
                <a:spcPct val="125000"/>
              </a:lnSpc>
            </a:pPr>
            <a:r>
              <a:rPr lang="en-US" sz="3200" b="1">
                <a:solidFill>
                  <a:srgbClr val="169381"/>
                </a:solidFill>
                <a:latin typeface="Arial"/>
                <a:ea typeface="Inter SemiBold"/>
                <a:cs typeface="Arial"/>
                <a:hlinkClick r:id="rId12">
                  <a:extLst>
                    <a:ext uri="{A12FA001-AC4F-418D-AE19-62706E023703}">
                      <ahyp:hlinkClr xmlns:ahyp="http://schemas.microsoft.com/office/drawing/2018/hyperlinkcolor" val="tx"/>
                    </a:ext>
                  </a:extLst>
                </a:hlinkClick>
              </a:rPr>
              <a:t>Registration is open in the Admin Portal</a:t>
            </a:r>
            <a:endParaRPr lang="en-US" sz="3200">
              <a:solidFill>
                <a:srgbClr val="169381"/>
              </a:solidFill>
              <a:ea typeface="Calibri" panose="020F0502020204030204"/>
              <a:cs typeface="Calibri" panose="020F0502020204030204"/>
            </a:endParaRPr>
          </a:p>
        </p:txBody>
      </p:sp>
    </p:spTree>
    <p:extLst>
      <p:ext uri="{BB962C8B-B14F-4D97-AF65-F5344CB8AC3E}">
        <p14:creationId xmlns:p14="http://schemas.microsoft.com/office/powerpoint/2010/main" val="394697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BD388-B7C6-CD5B-6C59-46376B98219E}"/>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6B624058-3E50-7396-50B8-1B0D790CD9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247770"/>
            <a:ext cx="619356" cy="520259"/>
          </a:xfrm>
          <a:prstGeom prst="rect">
            <a:avLst/>
          </a:prstGeom>
        </p:spPr>
      </p:pic>
      <p:sp>
        <p:nvSpPr>
          <p:cNvPr id="10" name="TextBox 9">
            <a:extLst>
              <a:ext uri="{FF2B5EF4-FFF2-40B4-BE49-F238E27FC236}">
                <a16:creationId xmlns:a16="http://schemas.microsoft.com/office/drawing/2014/main" id="{B20A0C15-92D4-94DA-828C-6D2432AEAE96}"/>
              </a:ext>
            </a:extLst>
          </p:cNvPr>
          <p:cNvSpPr txBox="1"/>
          <p:nvPr/>
        </p:nvSpPr>
        <p:spPr>
          <a:xfrm>
            <a:off x="619356" y="214031"/>
            <a:ext cx="8914605" cy="646331"/>
          </a:xfrm>
          <a:prstGeom prst="rect">
            <a:avLst/>
          </a:prstGeom>
          <a:noFill/>
        </p:spPr>
        <p:txBody>
          <a:bodyPr wrap="square" lIns="91440" tIns="45720" rIns="91440" bIns="45720" rtlCol="0" anchor="t">
            <a:spAutoFit/>
          </a:bodyPr>
          <a:lstStyle/>
          <a:p>
            <a:r>
              <a:rPr lang="en-US" sz="3600" b="1">
                <a:solidFill>
                  <a:srgbClr val="1B4B96"/>
                </a:solidFill>
                <a:latin typeface="Arial"/>
                <a:ea typeface="Calibri"/>
                <a:cs typeface="Arial"/>
              </a:rPr>
              <a:t>2026 Collaborative Wide Agenda</a:t>
            </a:r>
          </a:p>
        </p:txBody>
      </p:sp>
      <p:pic>
        <p:nvPicPr>
          <p:cNvPr id="2" name="Picture 1" descr="A picture containing text&#10;&#10;Description automatically generated">
            <a:extLst>
              <a:ext uri="{FF2B5EF4-FFF2-40B4-BE49-F238E27FC236}">
                <a16:creationId xmlns:a16="http://schemas.microsoft.com/office/drawing/2014/main" id="{F7B6FA38-3F11-C68F-133F-0C529B7CF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6B0EF447-F966-AC31-B45D-1925C76FBD3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F954F02D-0057-CA57-712E-A92635CF71C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C7BF19D9-42BC-1B4A-68EF-F91CC2653E32}"/>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Inter SemiBold" panose="02000503000000020004" pitchFamily="2" charset="0"/>
                <a:ea typeface="Inter SemiBold" panose="02000503000000020004" pitchFamily="2" charset="0"/>
                <a:cs typeface="Arial" panose="020B0604020202020204" pitchFamily="34" charset="0"/>
              </a:rPr>
              <a:t>INSPIRING HEALTH ADVANCES IN LUNG CARE</a:t>
            </a:r>
          </a:p>
        </p:txBody>
      </p:sp>
      <p:pic>
        <p:nvPicPr>
          <p:cNvPr id="8" name="Picture 7" descr="Agenda Colorful Abstract Shapes Circular Stock Illustration ...">
            <a:extLst>
              <a:ext uri="{FF2B5EF4-FFF2-40B4-BE49-F238E27FC236}">
                <a16:creationId xmlns:a16="http://schemas.microsoft.com/office/drawing/2014/main" id="{05B9AE91-CACD-72B3-C394-36D484722017}"/>
              </a:ext>
            </a:extLst>
          </p:cNvPr>
          <p:cNvPicPr>
            <a:picLocks noChangeAspect="1"/>
          </p:cNvPicPr>
          <p:nvPr/>
        </p:nvPicPr>
        <p:blipFill>
          <a:blip r:embed="rId6"/>
          <a:srcRect r="364" b="6757"/>
          <a:stretch>
            <a:fillRect/>
          </a:stretch>
        </p:blipFill>
        <p:spPr>
          <a:xfrm>
            <a:off x="9376315" y="3892472"/>
            <a:ext cx="2081598" cy="2093650"/>
          </a:xfrm>
          <a:prstGeom prst="rect">
            <a:avLst/>
          </a:prstGeom>
        </p:spPr>
      </p:pic>
      <p:graphicFrame>
        <p:nvGraphicFramePr>
          <p:cNvPr id="6" name="Table 5">
            <a:extLst>
              <a:ext uri="{FF2B5EF4-FFF2-40B4-BE49-F238E27FC236}">
                <a16:creationId xmlns:a16="http://schemas.microsoft.com/office/drawing/2014/main" id="{E4814A92-1CE8-C746-046B-4417A746FCC0}"/>
              </a:ext>
            </a:extLst>
          </p:cNvPr>
          <p:cNvGraphicFramePr>
            <a:graphicFrameLocks noGrp="1"/>
          </p:cNvGraphicFramePr>
          <p:nvPr>
            <p:extLst>
              <p:ext uri="{D42A27DB-BD31-4B8C-83A1-F6EECF244321}">
                <p14:modId xmlns:p14="http://schemas.microsoft.com/office/powerpoint/2010/main" val="3888000262"/>
              </p:ext>
            </p:extLst>
          </p:nvPr>
        </p:nvGraphicFramePr>
        <p:xfrm>
          <a:off x="2187526" y="1210837"/>
          <a:ext cx="5445759" cy="4450073"/>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3797310695"/>
                    </a:ext>
                  </a:extLst>
                </a:gridCol>
                <a:gridCol w="3794759">
                  <a:extLst>
                    <a:ext uri="{9D8B030D-6E8A-4147-A177-3AD203B41FA5}">
                      <a16:colId xmlns:a16="http://schemas.microsoft.com/office/drawing/2014/main" val="3734521959"/>
                    </a:ext>
                  </a:extLst>
                </a:gridCol>
              </a:tblGrid>
              <a:tr h="370840">
                <a:tc>
                  <a:txBody>
                    <a:bodyPr/>
                    <a:lstStyle/>
                    <a:p>
                      <a:pPr algn="ctr"/>
                      <a:r>
                        <a:rPr lang="en-US"/>
                        <a:t>Time</a:t>
                      </a:r>
                    </a:p>
                  </a:txBody>
                  <a:tcPr/>
                </a:tc>
                <a:tc>
                  <a:txBody>
                    <a:bodyPr/>
                    <a:lstStyle/>
                    <a:p>
                      <a:pPr algn="ctr"/>
                      <a:r>
                        <a:rPr lang="en-US"/>
                        <a:t>Topic</a:t>
                      </a:r>
                    </a:p>
                  </a:txBody>
                  <a:tcPr/>
                </a:tc>
                <a:extLst>
                  <a:ext uri="{0D108BD9-81ED-4DB2-BD59-A6C34878D82A}">
                    <a16:rowId xmlns:a16="http://schemas.microsoft.com/office/drawing/2014/main" val="3157942077"/>
                  </a:ext>
                </a:extLst>
              </a:tr>
              <a:tr h="370840">
                <a:tc>
                  <a:txBody>
                    <a:bodyPr/>
                    <a:lstStyle/>
                    <a:p>
                      <a:pPr algn="ctr"/>
                      <a:r>
                        <a:rPr lang="en-US">
                          <a:solidFill>
                            <a:srgbClr val="1B4B96"/>
                          </a:solidFill>
                        </a:rPr>
                        <a:t>8:30-9:00</a:t>
                      </a:r>
                      <a:endParaRPr lang="en-US" dirty="0">
                        <a:solidFill>
                          <a:srgbClr val="1B4B96"/>
                        </a:solidFill>
                      </a:endParaRPr>
                    </a:p>
                  </a:txBody>
                  <a:tcPr/>
                </a:tc>
                <a:tc>
                  <a:txBody>
                    <a:bodyPr/>
                    <a:lstStyle/>
                    <a:p>
                      <a:pPr algn="ctr"/>
                      <a:r>
                        <a:rPr lang="en-US">
                          <a:solidFill>
                            <a:srgbClr val="1B4B96"/>
                          </a:solidFill>
                        </a:rPr>
                        <a:t>Registration/Breakfast</a:t>
                      </a:r>
                      <a:endParaRPr lang="en-US" dirty="0">
                        <a:solidFill>
                          <a:srgbClr val="1B4B96"/>
                        </a:solidFill>
                      </a:endParaRPr>
                    </a:p>
                  </a:txBody>
                  <a:tcPr/>
                </a:tc>
                <a:extLst>
                  <a:ext uri="{0D108BD9-81ED-4DB2-BD59-A6C34878D82A}">
                    <a16:rowId xmlns:a16="http://schemas.microsoft.com/office/drawing/2014/main" val="4063688868"/>
                  </a:ext>
                </a:extLst>
              </a:tr>
              <a:tr h="370840">
                <a:tc>
                  <a:txBody>
                    <a:bodyPr/>
                    <a:lstStyle/>
                    <a:p>
                      <a:pPr algn="ctr"/>
                      <a:r>
                        <a:rPr lang="en-US">
                          <a:solidFill>
                            <a:srgbClr val="1B4B96"/>
                          </a:solidFill>
                        </a:rPr>
                        <a:t>9:10-9:40</a:t>
                      </a:r>
                      <a:endParaRPr lang="en-US" dirty="0">
                        <a:solidFill>
                          <a:srgbClr val="1B4B96"/>
                        </a:solidFill>
                      </a:endParaRPr>
                    </a:p>
                  </a:txBody>
                  <a:tcPr/>
                </a:tc>
                <a:tc>
                  <a:txBody>
                    <a:bodyPr/>
                    <a:lstStyle/>
                    <a:p>
                      <a:pPr algn="ctr"/>
                      <a:r>
                        <a:rPr lang="en-US">
                          <a:solidFill>
                            <a:srgbClr val="1B4B96"/>
                          </a:solidFill>
                        </a:rPr>
                        <a:t>State of INHALE</a:t>
                      </a:r>
                      <a:endParaRPr lang="en-US" dirty="0">
                        <a:solidFill>
                          <a:srgbClr val="1B4B96"/>
                        </a:solidFill>
                      </a:endParaRPr>
                    </a:p>
                  </a:txBody>
                  <a:tcPr/>
                </a:tc>
                <a:extLst>
                  <a:ext uri="{0D108BD9-81ED-4DB2-BD59-A6C34878D82A}">
                    <a16:rowId xmlns:a16="http://schemas.microsoft.com/office/drawing/2014/main" val="3905987648"/>
                  </a:ext>
                </a:extLst>
              </a:tr>
              <a:tr h="370840">
                <a:tc>
                  <a:txBody>
                    <a:bodyPr/>
                    <a:lstStyle/>
                    <a:p>
                      <a:pPr algn="ctr"/>
                      <a:r>
                        <a:rPr lang="en-US">
                          <a:solidFill>
                            <a:srgbClr val="1B4B96"/>
                          </a:solidFill>
                        </a:rPr>
                        <a:t>9:40-10:25</a:t>
                      </a:r>
                      <a:endParaRPr lang="en-US" dirty="0">
                        <a:solidFill>
                          <a:srgbClr val="1B4B96"/>
                        </a:solidFill>
                      </a:endParaRPr>
                    </a:p>
                  </a:txBody>
                  <a:tcPr/>
                </a:tc>
                <a:tc>
                  <a:txBody>
                    <a:bodyPr/>
                    <a:lstStyle/>
                    <a:p>
                      <a:pPr algn="ctr"/>
                      <a:r>
                        <a:rPr lang="en-US">
                          <a:solidFill>
                            <a:srgbClr val="1B4B96"/>
                          </a:solidFill>
                        </a:rPr>
                        <a:t>Keynote Speaker</a:t>
                      </a:r>
                      <a:endParaRPr lang="en-US" dirty="0">
                        <a:solidFill>
                          <a:srgbClr val="1B4B96"/>
                        </a:solidFill>
                      </a:endParaRPr>
                    </a:p>
                  </a:txBody>
                  <a:tcPr/>
                </a:tc>
                <a:extLst>
                  <a:ext uri="{0D108BD9-81ED-4DB2-BD59-A6C34878D82A}">
                    <a16:rowId xmlns:a16="http://schemas.microsoft.com/office/drawing/2014/main" val="810361164"/>
                  </a:ext>
                </a:extLst>
              </a:tr>
              <a:tr h="370840">
                <a:tc>
                  <a:txBody>
                    <a:bodyPr/>
                    <a:lstStyle/>
                    <a:p>
                      <a:pPr algn="ctr"/>
                      <a:r>
                        <a:rPr lang="en-US">
                          <a:solidFill>
                            <a:srgbClr val="1B4B96"/>
                          </a:solidFill>
                        </a:rPr>
                        <a:t>10:25-10:55</a:t>
                      </a:r>
                      <a:endParaRPr lang="en-US" dirty="0">
                        <a:solidFill>
                          <a:srgbClr val="1B4B96"/>
                        </a:solidFill>
                      </a:endParaRPr>
                    </a:p>
                  </a:txBody>
                  <a:tcPr/>
                </a:tc>
                <a:tc>
                  <a:txBody>
                    <a:bodyPr/>
                    <a:lstStyle/>
                    <a:p>
                      <a:pPr algn="ctr"/>
                      <a:r>
                        <a:rPr lang="en-US">
                          <a:solidFill>
                            <a:srgbClr val="1B4B96"/>
                          </a:solidFill>
                        </a:rPr>
                        <a:t>Partnership</a:t>
                      </a:r>
                      <a:endParaRPr lang="en-US" dirty="0">
                        <a:solidFill>
                          <a:srgbClr val="1B4B96"/>
                        </a:solidFill>
                      </a:endParaRPr>
                    </a:p>
                  </a:txBody>
                  <a:tcPr/>
                </a:tc>
                <a:extLst>
                  <a:ext uri="{0D108BD9-81ED-4DB2-BD59-A6C34878D82A}">
                    <a16:rowId xmlns:a16="http://schemas.microsoft.com/office/drawing/2014/main" val="541876372"/>
                  </a:ext>
                </a:extLst>
              </a:tr>
              <a:tr h="370840">
                <a:tc>
                  <a:txBody>
                    <a:bodyPr/>
                    <a:lstStyle/>
                    <a:p>
                      <a:pPr algn="ctr"/>
                      <a:r>
                        <a:rPr lang="en-US" dirty="0">
                          <a:solidFill>
                            <a:srgbClr val="1B4B96"/>
                          </a:solidFill>
                        </a:rPr>
                        <a:t>10:55 – </a:t>
                      </a:r>
                      <a:r>
                        <a:rPr lang="en-US">
                          <a:solidFill>
                            <a:srgbClr val="1B4B96"/>
                          </a:solidFill>
                        </a:rPr>
                        <a:t>11:10</a:t>
                      </a:r>
                      <a:endParaRPr lang="en-US" dirty="0">
                        <a:solidFill>
                          <a:srgbClr val="1B4B96"/>
                        </a:solidFill>
                      </a:endParaRPr>
                    </a:p>
                  </a:txBody>
                  <a:tcPr/>
                </a:tc>
                <a:tc>
                  <a:txBody>
                    <a:bodyPr/>
                    <a:lstStyle/>
                    <a:p>
                      <a:pPr algn="ctr"/>
                      <a:r>
                        <a:rPr lang="en-US">
                          <a:solidFill>
                            <a:srgbClr val="1B4B96"/>
                          </a:solidFill>
                        </a:rPr>
                        <a:t>Break/Networking</a:t>
                      </a:r>
                      <a:endParaRPr lang="en-US" dirty="0">
                        <a:solidFill>
                          <a:srgbClr val="1B4B96"/>
                        </a:solidFill>
                      </a:endParaRPr>
                    </a:p>
                  </a:txBody>
                  <a:tcPr/>
                </a:tc>
                <a:extLst>
                  <a:ext uri="{0D108BD9-81ED-4DB2-BD59-A6C34878D82A}">
                    <a16:rowId xmlns:a16="http://schemas.microsoft.com/office/drawing/2014/main" val="1827499889"/>
                  </a:ext>
                </a:extLst>
              </a:tr>
              <a:tr h="370840">
                <a:tc>
                  <a:txBody>
                    <a:bodyPr/>
                    <a:lstStyle/>
                    <a:p>
                      <a:pPr algn="ctr"/>
                      <a:r>
                        <a:rPr lang="en-US">
                          <a:solidFill>
                            <a:srgbClr val="1B4B96"/>
                          </a:solidFill>
                        </a:rPr>
                        <a:t>11:10 – 11:55</a:t>
                      </a:r>
                      <a:endParaRPr lang="en-US" dirty="0">
                        <a:solidFill>
                          <a:srgbClr val="1B4B96"/>
                        </a:solidFill>
                      </a:endParaRPr>
                    </a:p>
                  </a:txBody>
                  <a:tcPr/>
                </a:tc>
                <a:tc>
                  <a:txBody>
                    <a:bodyPr/>
                    <a:lstStyle/>
                    <a:p>
                      <a:pPr algn="ctr"/>
                      <a:r>
                        <a:rPr lang="en-US">
                          <a:solidFill>
                            <a:srgbClr val="1B4B96"/>
                          </a:solidFill>
                        </a:rPr>
                        <a:t>Breakout Sessions</a:t>
                      </a:r>
                      <a:endParaRPr lang="en-US" dirty="0">
                        <a:solidFill>
                          <a:srgbClr val="1B4B96"/>
                        </a:solidFill>
                      </a:endParaRPr>
                    </a:p>
                  </a:txBody>
                  <a:tcPr/>
                </a:tc>
                <a:extLst>
                  <a:ext uri="{0D108BD9-81ED-4DB2-BD59-A6C34878D82A}">
                    <a16:rowId xmlns:a16="http://schemas.microsoft.com/office/drawing/2014/main" val="1375502260"/>
                  </a:ext>
                </a:extLst>
              </a:tr>
              <a:tr h="370840">
                <a:tc>
                  <a:txBody>
                    <a:bodyPr/>
                    <a:lstStyle/>
                    <a:p>
                      <a:pPr algn="ctr"/>
                      <a:r>
                        <a:rPr lang="en-US">
                          <a:solidFill>
                            <a:srgbClr val="1B4B96"/>
                          </a:solidFill>
                        </a:rPr>
                        <a:t>11:55-12:55</a:t>
                      </a:r>
                      <a:endParaRPr lang="en-US" dirty="0">
                        <a:solidFill>
                          <a:srgbClr val="1B4B96"/>
                        </a:solidFill>
                      </a:endParaRPr>
                    </a:p>
                  </a:txBody>
                  <a:tcPr/>
                </a:tc>
                <a:tc>
                  <a:txBody>
                    <a:bodyPr/>
                    <a:lstStyle/>
                    <a:p>
                      <a:pPr algn="ctr"/>
                      <a:r>
                        <a:rPr lang="en-US">
                          <a:solidFill>
                            <a:srgbClr val="1B4B96"/>
                          </a:solidFill>
                        </a:rPr>
                        <a:t>Lunch</a:t>
                      </a:r>
                      <a:endParaRPr lang="en-US" dirty="0">
                        <a:solidFill>
                          <a:srgbClr val="1B4B96"/>
                        </a:solidFill>
                      </a:endParaRPr>
                    </a:p>
                  </a:txBody>
                  <a:tcPr/>
                </a:tc>
                <a:extLst>
                  <a:ext uri="{0D108BD9-81ED-4DB2-BD59-A6C34878D82A}">
                    <a16:rowId xmlns:a16="http://schemas.microsoft.com/office/drawing/2014/main" val="312304972"/>
                  </a:ext>
                </a:extLst>
              </a:tr>
              <a:tr h="370839">
                <a:tc>
                  <a:txBody>
                    <a:bodyPr/>
                    <a:lstStyle/>
                    <a:p>
                      <a:pPr lvl="0" algn="ctr">
                        <a:buNone/>
                      </a:pPr>
                      <a:r>
                        <a:rPr lang="en-US">
                          <a:solidFill>
                            <a:srgbClr val="1B4B96"/>
                          </a:solidFill>
                        </a:rPr>
                        <a:t>12:55-1:55</a:t>
                      </a:r>
                      <a:endParaRPr lang="en-US" dirty="0">
                        <a:solidFill>
                          <a:srgbClr val="1B4B96"/>
                        </a:solidFill>
                      </a:endParaRPr>
                    </a:p>
                  </a:txBody>
                  <a:tcPr/>
                </a:tc>
                <a:tc>
                  <a:txBody>
                    <a:bodyPr/>
                    <a:lstStyle/>
                    <a:p>
                      <a:pPr lvl="0" algn="ctr">
                        <a:buNone/>
                      </a:pPr>
                      <a:r>
                        <a:rPr lang="en-US">
                          <a:solidFill>
                            <a:srgbClr val="1B4B96"/>
                          </a:solidFill>
                        </a:rPr>
                        <a:t>Data Desegregation</a:t>
                      </a:r>
                      <a:endParaRPr lang="en-US" dirty="0">
                        <a:solidFill>
                          <a:srgbClr val="1B4B96"/>
                        </a:solidFill>
                      </a:endParaRPr>
                    </a:p>
                  </a:txBody>
                  <a:tcPr/>
                </a:tc>
                <a:extLst>
                  <a:ext uri="{0D108BD9-81ED-4DB2-BD59-A6C34878D82A}">
                    <a16:rowId xmlns:a16="http://schemas.microsoft.com/office/drawing/2014/main" val="1539307158"/>
                  </a:ext>
                </a:extLst>
              </a:tr>
              <a:tr h="370838">
                <a:tc>
                  <a:txBody>
                    <a:bodyPr/>
                    <a:lstStyle/>
                    <a:p>
                      <a:pPr lvl="0" algn="ctr">
                        <a:buNone/>
                      </a:pPr>
                      <a:r>
                        <a:rPr lang="en-US">
                          <a:solidFill>
                            <a:srgbClr val="1B4B96"/>
                          </a:solidFill>
                        </a:rPr>
                        <a:t>1:55-2:05</a:t>
                      </a:r>
                      <a:endParaRPr lang="en-US" dirty="0">
                        <a:solidFill>
                          <a:srgbClr val="1B4B96"/>
                        </a:solidFill>
                      </a:endParaRPr>
                    </a:p>
                  </a:txBody>
                  <a:tcPr/>
                </a:tc>
                <a:tc>
                  <a:txBody>
                    <a:bodyPr/>
                    <a:lstStyle/>
                    <a:p>
                      <a:pPr lvl="0" algn="ctr">
                        <a:buNone/>
                      </a:pPr>
                      <a:r>
                        <a:rPr lang="en-US">
                          <a:solidFill>
                            <a:srgbClr val="1B4B96"/>
                          </a:solidFill>
                        </a:rPr>
                        <a:t>Break</a:t>
                      </a:r>
                      <a:endParaRPr lang="en-US" dirty="0">
                        <a:solidFill>
                          <a:srgbClr val="1B4B96"/>
                        </a:solidFill>
                      </a:endParaRPr>
                    </a:p>
                  </a:txBody>
                  <a:tcPr/>
                </a:tc>
                <a:extLst>
                  <a:ext uri="{0D108BD9-81ED-4DB2-BD59-A6C34878D82A}">
                    <a16:rowId xmlns:a16="http://schemas.microsoft.com/office/drawing/2014/main" val="2408314838"/>
                  </a:ext>
                </a:extLst>
              </a:tr>
              <a:tr h="370838">
                <a:tc>
                  <a:txBody>
                    <a:bodyPr/>
                    <a:lstStyle/>
                    <a:p>
                      <a:pPr lvl="0" algn="ctr">
                        <a:buNone/>
                      </a:pPr>
                      <a:r>
                        <a:rPr lang="en-US">
                          <a:solidFill>
                            <a:srgbClr val="1B4B96"/>
                          </a:solidFill>
                        </a:rPr>
                        <a:t>2:05-2:50</a:t>
                      </a:r>
                      <a:endParaRPr lang="en-US" dirty="0">
                        <a:solidFill>
                          <a:srgbClr val="1B4B96"/>
                        </a:solidFill>
                      </a:endParaRPr>
                    </a:p>
                  </a:txBody>
                  <a:tcPr/>
                </a:tc>
                <a:tc>
                  <a:txBody>
                    <a:bodyPr/>
                    <a:lstStyle/>
                    <a:p>
                      <a:pPr lvl="0" algn="ctr">
                        <a:buNone/>
                      </a:pPr>
                      <a:r>
                        <a:rPr lang="en-US">
                          <a:solidFill>
                            <a:srgbClr val="1B4B96"/>
                          </a:solidFill>
                        </a:rPr>
                        <a:t>VBR Performance</a:t>
                      </a:r>
                      <a:endParaRPr lang="en-US" dirty="0">
                        <a:solidFill>
                          <a:srgbClr val="1B4B96"/>
                        </a:solidFill>
                      </a:endParaRPr>
                    </a:p>
                  </a:txBody>
                  <a:tcPr/>
                </a:tc>
                <a:extLst>
                  <a:ext uri="{0D108BD9-81ED-4DB2-BD59-A6C34878D82A}">
                    <a16:rowId xmlns:a16="http://schemas.microsoft.com/office/drawing/2014/main" val="3927296928"/>
                  </a:ext>
                </a:extLst>
              </a:tr>
              <a:tr h="370838">
                <a:tc>
                  <a:txBody>
                    <a:bodyPr/>
                    <a:lstStyle/>
                    <a:p>
                      <a:pPr lvl="0" algn="ctr">
                        <a:buNone/>
                      </a:pPr>
                      <a:r>
                        <a:rPr lang="en-US">
                          <a:solidFill>
                            <a:srgbClr val="1B4B96"/>
                          </a:solidFill>
                        </a:rPr>
                        <a:t>2:50-3:00</a:t>
                      </a:r>
                      <a:endParaRPr lang="en-US" dirty="0">
                        <a:solidFill>
                          <a:srgbClr val="1B4B96"/>
                        </a:solidFill>
                      </a:endParaRPr>
                    </a:p>
                  </a:txBody>
                  <a:tcPr/>
                </a:tc>
                <a:tc>
                  <a:txBody>
                    <a:bodyPr/>
                    <a:lstStyle/>
                    <a:p>
                      <a:pPr lvl="0" algn="ctr">
                        <a:buNone/>
                      </a:pPr>
                      <a:r>
                        <a:rPr lang="en-US">
                          <a:solidFill>
                            <a:srgbClr val="1B4B96"/>
                          </a:solidFill>
                        </a:rPr>
                        <a:t>Closing Remarks</a:t>
                      </a:r>
                      <a:endParaRPr lang="en-US" dirty="0">
                        <a:solidFill>
                          <a:srgbClr val="1B4B96"/>
                        </a:solidFill>
                      </a:endParaRPr>
                    </a:p>
                  </a:txBody>
                  <a:tcPr/>
                </a:tc>
                <a:extLst>
                  <a:ext uri="{0D108BD9-81ED-4DB2-BD59-A6C34878D82A}">
                    <a16:rowId xmlns:a16="http://schemas.microsoft.com/office/drawing/2014/main" val="663390108"/>
                  </a:ext>
                </a:extLst>
              </a:tr>
            </a:tbl>
          </a:graphicData>
        </a:graphic>
      </p:graphicFrame>
    </p:spTree>
    <p:extLst>
      <p:ext uri="{BB962C8B-B14F-4D97-AF65-F5344CB8AC3E}">
        <p14:creationId xmlns:p14="http://schemas.microsoft.com/office/powerpoint/2010/main" val="252539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3FC8-85F9-8030-E4C5-F99DD43F2F8E}"/>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DC9876F5-F0E6-3628-C89B-5996301CE21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0" y="247770"/>
            <a:ext cx="619356" cy="520259"/>
          </a:xfrm>
          <a:prstGeom prst="rect">
            <a:avLst/>
          </a:prstGeom>
        </p:spPr>
      </p:pic>
      <p:cxnSp>
        <p:nvCxnSpPr>
          <p:cNvPr id="6" name="Straight Connector 5">
            <a:extLst>
              <a:ext uri="{FF2B5EF4-FFF2-40B4-BE49-F238E27FC236}">
                <a16:creationId xmlns:a16="http://schemas.microsoft.com/office/drawing/2014/main" id="{1A98E631-1870-4CD5-05DF-A618069AF4F6}"/>
              </a:ext>
            </a:extLst>
          </p:cNvPr>
          <p:cNvCxnSpPr>
            <a:cxnSpLocks/>
          </p:cNvCxnSpPr>
          <p:nvPr/>
        </p:nvCxnSpPr>
        <p:spPr>
          <a:xfrm>
            <a:off x="9422271" y="490199"/>
            <a:ext cx="0" cy="0"/>
          </a:xfrm>
          <a:prstGeom prst="line">
            <a:avLst/>
          </a:prstGeom>
          <a:ln w="19050">
            <a:solidFill>
              <a:srgbClr val="3277B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8FF5DB7-8FA5-AF69-6528-3F832758EAE9}"/>
              </a:ext>
            </a:extLst>
          </p:cNvPr>
          <p:cNvSpPr txBox="1"/>
          <p:nvPr/>
        </p:nvSpPr>
        <p:spPr>
          <a:xfrm>
            <a:off x="630172" y="203715"/>
            <a:ext cx="6646928" cy="584775"/>
          </a:xfrm>
          <a:prstGeom prst="rect">
            <a:avLst/>
          </a:prstGeom>
          <a:noFill/>
        </p:spPr>
        <p:txBody>
          <a:bodyPr wrap="square" lIns="91440" tIns="45720" rIns="91440" bIns="45720" rtlCol="0" anchor="t">
            <a:spAutoFit/>
          </a:bodyPr>
          <a:lstStyle/>
          <a:p>
            <a:r>
              <a:rPr lang="en-US" sz="3200" b="1">
                <a:solidFill>
                  <a:srgbClr val="1B4B96"/>
                </a:solidFill>
                <a:latin typeface="Arial"/>
                <a:cs typeface="Arial"/>
              </a:rPr>
              <a:t> Fall Regional Meetings </a:t>
            </a:r>
            <a:endParaRPr lang="en-US"/>
          </a:p>
        </p:txBody>
      </p:sp>
      <p:pic>
        <p:nvPicPr>
          <p:cNvPr id="2" name="Picture 1" descr="A picture containing text&#10;&#10;Description automatically generated">
            <a:extLst>
              <a:ext uri="{FF2B5EF4-FFF2-40B4-BE49-F238E27FC236}">
                <a16:creationId xmlns:a16="http://schemas.microsoft.com/office/drawing/2014/main" id="{30892530-6AF4-853E-CE45-EC69EA1E9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A9619EC5-DE33-C690-7585-90E6998B01A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722AB4AE-F902-7FC8-9C76-B50B7F38B6A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885125EC-FD0C-DD22-D83D-109F8C3BAE1D}"/>
              </a:ext>
            </a:extLst>
          </p:cNvPr>
          <p:cNvSpPr txBox="1"/>
          <p:nvPr/>
        </p:nvSpPr>
        <p:spPr>
          <a:xfrm>
            <a:off x="4870291" y="6465009"/>
            <a:ext cx="6996419" cy="338554"/>
          </a:xfrm>
          <a:prstGeom prst="rect">
            <a:avLst/>
          </a:prstGeom>
          <a:noFill/>
        </p:spPr>
        <p:txBody>
          <a:bodyPr wrap="square" rtlCol="0">
            <a:spAutoFit/>
          </a:bodyPr>
          <a:lstStyle/>
          <a:p>
            <a:pPr algn="r"/>
            <a:r>
              <a:rPr lang="en-US" sz="1600" b="1">
                <a:solidFill>
                  <a:schemeClr val="bg1"/>
                </a:solidFill>
                <a:latin typeface="Arial" panose="020B0604020202020204" pitchFamily="34" charset="0"/>
                <a:ea typeface="Inter SemiBold" panose="02000503000000020004" pitchFamily="2" charset="0"/>
                <a:cs typeface="Arial" panose="020B0604020202020204" pitchFamily="34" charset="0"/>
              </a:rPr>
              <a:t>INSPIRING HEALTH ADVANCES IN LUNG CARE</a:t>
            </a:r>
          </a:p>
        </p:txBody>
      </p:sp>
      <p:sp>
        <p:nvSpPr>
          <p:cNvPr id="19" name="TextBox 18">
            <a:extLst>
              <a:ext uri="{FF2B5EF4-FFF2-40B4-BE49-F238E27FC236}">
                <a16:creationId xmlns:a16="http://schemas.microsoft.com/office/drawing/2014/main" id="{CEA5FAF0-E245-BF44-F916-205A554F1966}"/>
              </a:ext>
            </a:extLst>
          </p:cNvPr>
          <p:cNvSpPr txBox="1"/>
          <p:nvPr/>
        </p:nvSpPr>
        <p:spPr>
          <a:xfrm>
            <a:off x="3048828" y="3274151"/>
            <a:ext cx="6097656"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25" name="TextBox 24">
            <a:extLst>
              <a:ext uri="{FF2B5EF4-FFF2-40B4-BE49-F238E27FC236}">
                <a16:creationId xmlns:a16="http://schemas.microsoft.com/office/drawing/2014/main" id="{7C417E90-243F-B8DF-8B98-A40813C23C27}"/>
              </a:ext>
            </a:extLst>
          </p:cNvPr>
          <p:cNvSpPr txBox="1"/>
          <p:nvPr/>
        </p:nvSpPr>
        <p:spPr>
          <a:xfrm>
            <a:off x="3048828" y="3274151"/>
            <a:ext cx="6097656" cy="369332"/>
          </a:xfrm>
          <a:prstGeom prst="rect">
            <a:avLst/>
          </a:prstGeom>
          <a:noFill/>
        </p:spPr>
        <p:txBody>
          <a:bodyPr wrap="square">
            <a:spAutoFit/>
          </a:bodyPr>
          <a:lstStyle/>
          <a:p>
            <a:r>
              <a:rPr lang="en-US"/>
              <a:t> </a:t>
            </a:r>
          </a:p>
        </p:txBody>
      </p:sp>
      <p:sp>
        <p:nvSpPr>
          <p:cNvPr id="12" name="TextBox 10">
            <a:extLst>
              <a:ext uri="{FF2B5EF4-FFF2-40B4-BE49-F238E27FC236}">
                <a16:creationId xmlns:a16="http://schemas.microsoft.com/office/drawing/2014/main" id="{6FC6ED6A-3BD2-0D8A-AA27-430EC607396B}"/>
              </a:ext>
            </a:extLst>
          </p:cNvPr>
          <p:cNvSpPr txBox="1"/>
          <p:nvPr/>
        </p:nvSpPr>
        <p:spPr>
          <a:xfrm>
            <a:off x="228007" y="922722"/>
            <a:ext cx="6405301" cy="54476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2200" b="1">
                <a:solidFill>
                  <a:srgbClr val="169381"/>
                </a:solidFill>
                <a:latin typeface="Arial"/>
                <a:ea typeface="Calibri"/>
                <a:cs typeface="Arial"/>
              </a:rPr>
              <a:t>Sep 15 – Grand Blanc</a:t>
            </a:r>
          </a:p>
          <a:p>
            <a:pPr>
              <a:spcAft>
                <a:spcPts val="600"/>
              </a:spcAft>
            </a:pPr>
            <a:r>
              <a:rPr lang="en-US" sz="2200" b="1">
                <a:solidFill>
                  <a:srgbClr val="169381"/>
                </a:solidFill>
                <a:latin typeface="Arial"/>
                <a:ea typeface="Calibri"/>
                <a:cs typeface="Arial"/>
              </a:rPr>
              <a:t> </a:t>
            </a:r>
            <a:r>
              <a:rPr lang="en-US" sz="2000" b="1">
                <a:solidFill>
                  <a:srgbClr val="169381"/>
                </a:solidFill>
                <a:latin typeface="Arial"/>
                <a:ea typeface="Calibri"/>
                <a:cs typeface="Arial"/>
              </a:rPr>
              <a:t>  </a:t>
            </a:r>
            <a:r>
              <a:rPr lang="en-US" sz="2000">
                <a:solidFill>
                  <a:srgbClr val="2C77B1"/>
                </a:solidFill>
                <a:latin typeface="Arial"/>
                <a:ea typeface="Calibri"/>
                <a:cs typeface="Arial"/>
              </a:rPr>
              <a:t> Genesys Banquet Conf Center</a:t>
            </a:r>
          </a:p>
          <a:p>
            <a:pPr>
              <a:spcAft>
                <a:spcPts val="600"/>
              </a:spcAft>
            </a:pPr>
            <a:r>
              <a:rPr lang="en-US" sz="2000" i="1">
                <a:solidFill>
                  <a:srgbClr val="169381"/>
                </a:solidFill>
                <a:latin typeface="Arial"/>
                <a:ea typeface="Calibri"/>
                <a:cs typeface="Arial"/>
              </a:rPr>
              <a:t>General Meeting</a:t>
            </a:r>
          </a:p>
          <a:p>
            <a:pPr>
              <a:spcAft>
                <a:spcPts val="600"/>
              </a:spcAft>
            </a:pPr>
            <a:r>
              <a:rPr lang="en-US" sz="2000">
                <a:solidFill>
                  <a:srgbClr val="2C77B1"/>
                </a:solidFill>
                <a:latin typeface="Arial"/>
                <a:ea typeface="Calibri"/>
                <a:cs typeface="Arial"/>
              </a:rPr>
              <a:t>PO: </a:t>
            </a:r>
            <a:r>
              <a:rPr lang="en-US" sz="2000">
                <a:solidFill>
                  <a:srgbClr val="0070C0"/>
                </a:solidFill>
                <a:latin typeface="Arial"/>
                <a:ea typeface="Calibri"/>
                <a:cs typeface="Arial"/>
              </a:rPr>
              <a:t>Genesys, GLPO, McLaren, OPNS,PCP, PMC, UPI</a:t>
            </a:r>
            <a:endParaRPr lang="en-US" sz="2000">
              <a:solidFill>
                <a:srgbClr val="2C77B1"/>
              </a:solidFill>
              <a:latin typeface="Arial"/>
              <a:ea typeface="Calibri"/>
              <a:cs typeface="Arial"/>
            </a:endParaRPr>
          </a:p>
          <a:p>
            <a:endParaRPr lang="en-US" sz="2000">
              <a:solidFill>
                <a:srgbClr val="2C77B1"/>
              </a:solidFill>
              <a:latin typeface="Arial"/>
              <a:ea typeface="Calibri"/>
              <a:cs typeface="Arial"/>
            </a:endParaRPr>
          </a:p>
          <a:p>
            <a:pPr>
              <a:spcAft>
                <a:spcPts val="600"/>
              </a:spcAft>
            </a:pPr>
            <a:r>
              <a:rPr lang="en-US" sz="2200" b="1">
                <a:solidFill>
                  <a:srgbClr val="169381"/>
                </a:solidFill>
                <a:latin typeface="Arial"/>
                <a:ea typeface="Calibri"/>
                <a:cs typeface="Arial"/>
              </a:rPr>
              <a:t>Sep 16 – Ann Arbor</a:t>
            </a:r>
          </a:p>
          <a:p>
            <a:pPr>
              <a:spcAft>
                <a:spcPts val="600"/>
              </a:spcAft>
            </a:pPr>
            <a:r>
              <a:rPr lang="en-US" sz="2000">
                <a:solidFill>
                  <a:srgbClr val="2C77B1"/>
                </a:solidFill>
                <a:latin typeface="Arial"/>
                <a:ea typeface="Calibri"/>
                <a:cs typeface="Arial"/>
              </a:rPr>
              <a:t>The Kensington</a:t>
            </a:r>
          </a:p>
          <a:p>
            <a:pPr>
              <a:spcAft>
                <a:spcPts val="600"/>
              </a:spcAft>
            </a:pPr>
            <a:r>
              <a:rPr lang="en-US" sz="2000" i="1">
                <a:solidFill>
                  <a:srgbClr val="169381"/>
                </a:solidFill>
                <a:latin typeface="Arial"/>
                <a:ea typeface="Calibri"/>
                <a:cs typeface="Arial"/>
              </a:rPr>
              <a:t>General Meeting</a:t>
            </a:r>
          </a:p>
          <a:p>
            <a:pPr>
              <a:spcAft>
                <a:spcPts val="600"/>
              </a:spcAft>
            </a:pPr>
            <a:r>
              <a:rPr lang="en-US" sz="2000">
                <a:solidFill>
                  <a:srgbClr val="2C77B1"/>
                </a:solidFill>
                <a:latin typeface="Arial"/>
                <a:ea typeface="Calibri"/>
                <a:cs typeface="Arial"/>
              </a:rPr>
              <a:t>PO: GMP, HVPA, Mosaic, OPNS, UMMG</a:t>
            </a:r>
          </a:p>
          <a:p>
            <a:pPr>
              <a:spcAft>
                <a:spcPts val="600"/>
              </a:spcAft>
            </a:pPr>
            <a:endParaRPr lang="en-US" sz="2000" b="1">
              <a:solidFill>
                <a:srgbClr val="169381"/>
              </a:solidFill>
              <a:latin typeface="Arial"/>
              <a:ea typeface="Calibri"/>
              <a:cs typeface="Arial"/>
            </a:endParaRPr>
          </a:p>
          <a:p>
            <a:pPr>
              <a:spcAft>
                <a:spcPts val="600"/>
              </a:spcAft>
            </a:pPr>
            <a:r>
              <a:rPr lang="en-US" sz="2200" b="1">
                <a:solidFill>
                  <a:srgbClr val="169381"/>
                </a:solidFill>
                <a:latin typeface="Arial"/>
                <a:ea typeface="Calibri"/>
                <a:cs typeface="Arial"/>
              </a:rPr>
              <a:t>Sep 22 – Lansing</a:t>
            </a:r>
          </a:p>
          <a:p>
            <a:pPr>
              <a:spcAft>
                <a:spcPts val="600"/>
              </a:spcAft>
            </a:pPr>
            <a:r>
              <a:rPr lang="en-US" sz="2000">
                <a:solidFill>
                  <a:srgbClr val="2C77B1"/>
                </a:solidFill>
                <a:latin typeface="Arial"/>
                <a:ea typeface="Calibri"/>
                <a:cs typeface="Arial"/>
              </a:rPr>
              <a:t>Lansing Community College</a:t>
            </a:r>
            <a:endParaRPr lang="en-US"/>
          </a:p>
          <a:p>
            <a:pPr>
              <a:spcAft>
                <a:spcPts val="600"/>
              </a:spcAft>
            </a:pPr>
            <a:r>
              <a:rPr lang="en-US" sz="2000" i="1">
                <a:solidFill>
                  <a:srgbClr val="169381"/>
                </a:solidFill>
                <a:latin typeface="Arial"/>
                <a:ea typeface="Calibri"/>
                <a:cs typeface="Arial"/>
              </a:rPr>
              <a:t>Pediatric and Specialist Focused Meetings</a:t>
            </a:r>
          </a:p>
          <a:p>
            <a:pPr>
              <a:spcAft>
                <a:spcPts val="600"/>
              </a:spcAft>
            </a:pPr>
            <a:r>
              <a:rPr lang="en-US" sz="2000">
                <a:solidFill>
                  <a:srgbClr val="169381"/>
                </a:solidFill>
                <a:latin typeface="Arial"/>
                <a:ea typeface="Calibri"/>
                <a:cs typeface="Arial"/>
              </a:rPr>
              <a:t> </a:t>
            </a:r>
            <a:r>
              <a:rPr lang="en-US" sz="2000">
                <a:solidFill>
                  <a:srgbClr val="E94FED"/>
                </a:solidFill>
                <a:latin typeface="Arial"/>
                <a:ea typeface="Calibri"/>
                <a:cs typeface="Arial"/>
              </a:rPr>
              <a:t>  2 simultaneous meetings, same location</a:t>
            </a:r>
            <a:endParaRPr lang="en-US" sz="1600">
              <a:solidFill>
                <a:srgbClr val="E94FED"/>
              </a:solidFill>
            </a:endParaRPr>
          </a:p>
        </p:txBody>
      </p:sp>
      <p:sp>
        <p:nvSpPr>
          <p:cNvPr id="14" name="TextBox 11">
            <a:extLst>
              <a:ext uri="{FF2B5EF4-FFF2-40B4-BE49-F238E27FC236}">
                <a16:creationId xmlns:a16="http://schemas.microsoft.com/office/drawing/2014/main" id="{28ED9C68-3E3D-6721-2D6A-618D5AE4B9A4}"/>
              </a:ext>
            </a:extLst>
          </p:cNvPr>
          <p:cNvSpPr txBox="1"/>
          <p:nvPr/>
        </p:nvSpPr>
        <p:spPr>
          <a:xfrm>
            <a:off x="6945367" y="926586"/>
            <a:ext cx="5304692" cy="48320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2200" b="1">
                <a:solidFill>
                  <a:srgbClr val="169381"/>
                </a:solidFill>
                <a:latin typeface="Arial"/>
                <a:ea typeface="Calibri"/>
                <a:cs typeface="Arial"/>
              </a:rPr>
              <a:t>Sep 30 – Traverse City </a:t>
            </a:r>
            <a:endParaRPr lang="en-US">
              <a:solidFill>
                <a:srgbClr val="000000"/>
              </a:solidFill>
              <a:latin typeface="Calibri" panose="020F0502020204030204"/>
              <a:ea typeface="Calibri"/>
              <a:cs typeface="Calibri" panose="020F0502020204030204"/>
            </a:endParaRPr>
          </a:p>
          <a:p>
            <a:pPr>
              <a:spcAft>
                <a:spcPts val="600"/>
              </a:spcAft>
            </a:pPr>
            <a:r>
              <a:rPr lang="en-US" sz="2200">
                <a:solidFill>
                  <a:srgbClr val="2C77B1"/>
                </a:solidFill>
                <a:latin typeface="Arial"/>
                <a:ea typeface="Calibri"/>
                <a:cs typeface="Arial"/>
              </a:rPr>
              <a:t>Haggerty Center</a:t>
            </a:r>
          </a:p>
          <a:p>
            <a:pPr>
              <a:spcAft>
                <a:spcPts val="600"/>
              </a:spcAft>
            </a:pPr>
            <a:r>
              <a:rPr lang="en-US" sz="2200" i="1">
                <a:solidFill>
                  <a:srgbClr val="169381"/>
                </a:solidFill>
                <a:latin typeface="Arial"/>
                <a:ea typeface="Calibri"/>
                <a:cs typeface="Arial"/>
              </a:rPr>
              <a:t>General Meeting</a:t>
            </a:r>
          </a:p>
          <a:p>
            <a:pPr>
              <a:spcAft>
                <a:spcPts val="600"/>
              </a:spcAft>
            </a:pPr>
            <a:r>
              <a:rPr lang="en-US" sz="2200">
                <a:solidFill>
                  <a:srgbClr val="2C77B1"/>
                </a:solidFill>
                <a:latin typeface="Arial"/>
                <a:ea typeface="Calibri"/>
                <a:cs typeface="Arial"/>
              </a:rPr>
              <a:t>PO: NMCP</a:t>
            </a:r>
          </a:p>
          <a:p>
            <a:pPr>
              <a:spcAft>
                <a:spcPts val="600"/>
              </a:spcAft>
            </a:pPr>
            <a:endParaRPr lang="en-US" sz="2200">
              <a:solidFill>
                <a:srgbClr val="2C77B1"/>
              </a:solidFill>
              <a:latin typeface="Arial"/>
              <a:ea typeface="Calibri"/>
              <a:cs typeface="Arial"/>
            </a:endParaRPr>
          </a:p>
          <a:p>
            <a:pPr>
              <a:spcAft>
                <a:spcPts val="600"/>
              </a:spcAft>
            </a:pPr>
            <a:r>
              <a:rPr lang="en-US" sz="2200" b="1">
                <a:solidFill>
                  <a:srgbClr val="169381"/>
                </a:solidFill>
                <a:latin typeface="Arial"/>
                <a:ea typeface="Calibri"/>
                <a:cs typeface="Arial"/>
              </a:rPr>
              <a:t>Oct 1 – Grand Rapids</a:t>
            </a:r>
          </a:p>
          <a:p>
            <a:pPr>
              <a:spcAft>
                <a:spcPts val="600"/>
              </a:spcAft>
            </a:pPr>
            <a:r>
              <a:rPr lang="en-US" sz="2200">
                <a:solidFill>
                  <a:srgbClr val="2C77B1"/>
                </a:solidFill>
                <a:latin typeface="Arial"/>
                <a:ea typeface="Calibri"/>
                <a:cs typeface="Arial"/>
              </a:rPr>
              <a:t>Calv</a:t>
            </a:r>
            <a:r>
              <a:rPr lang="en-US" sz="2000">
                <a:solidFill>
                  <a:srgbClr val="2C77B1"/>
                </a:solidFill>
                <a:latin typeface="Arial"/>
                <a:ea typeface="Calibri"/>
                <a:cs typeface="Arial"/>
              </a:rPr>
              <a:t>in University</a:t>
            </a:r>
          </a:p>
          <a:p>
            <a:pPr>
              <a:spcAft>
                <a:spcPts val="600"/>
              </a:spcAft>
            </a:pPr>
            <a:r>
              <a:rPr lang="en-US" sz="2000" i="1">
                <a:solidFill>
                  <a:srgbClr val="169381"/>
                </a:solidFill>
                <a:latin typeface="Arial"/>
                <a:ea typeface="Calibri"/>
                <a:cs typeface="Arial"/>
              </a:rPr>
              <a:t>General Meeting</a:t>
            </a:r>
          </a:p>
          <a:p>
            <a:pPr>
              <a:spcAft>
                <a:spcPts val="600"/>
              </a:spcAft>
            </a:pPr>
            <a:r>
              <a:rPr lang="en-US" sz="2000">
                <a:solidFill>
                  <a:srgbClr val="2C77B1"/>
                </a:solidFill>
                <a:latin typeface="Arial"/>
                <a:ea typeface="Calibri"/>
                <a:cs typeface="Arial"/>
              </a:rPr>
              <a:t>PO: </a:t>
            </a:r>
            <a:r>
              <a:rPr lang="en-US" sz="2000">
                <a:solidFill>
                  <a:srgbClr val="0070C0"/>
                </a:solidFill>
                <a:latin typeface="Arial"/>
                <a:ea typeface="Calibri"/>
                <a:cs typeface="Arial"/>
              </a:rPr>
              <a:t>Answer, CIPA, Holland, IHP, Lakeland, Spectrum</a:t>
            </a:r>
            <a:endParaRPr lang="en-US" sz="2000">
              <a:solidFill>
                <a:srgbClr val="000000"/>
              </a:solidFill>
              <a:latin typeface="Arial"/>
              <a:ea typeface="Calibri"/>
              <a:cs typeface="Arial"/>
            </a:endParaRPr>
          </a:p>
          <a:p>
            <a:pPr>
              <a:spcAft>
                <a:spcPts val="600"/>
              </a:spcAft>
            </a:pPr>
            <a:endParaRPr lang="en-US" sz="2000">
              <a:solidFill>
                <a:srgbClr val="2C77B1"/>
              </a:solidFill>
              <a:latin typeface="Arial"/>
              <a:ea typeface="Calibri"/>
              <a:cs typeface="Arial"/>
            </a:endParaRPr>
          </a:p>
          <a:p>
            <a:pPr>
              <a:spcAft>
                <a:spcPts val="600"/>
              </a:spcAft>
            </a:pPr>
            <a:r>
              <a:rPr lang="en-US" sz="2400" b="1">
                <a:solidFill>
                  <a:srgbClr val="169381"/>
                </a:solidFill>
                <a:latin typeface="Arial"/>
                <a:ea typeface="Calibri"/>
                <a:cs typeface="Arial"/>
              </a:rPr>
              <a:t> </a:t>
            </a:r>
            <a:endParaRPr lang="en-US"/>
          </a:p>
        </p:txBody>
      </p:sp>
      <p:pic>
        <p:nvPicPr>
          <p:cNvPr id="15" name="Picture 14" descr="Save-the-date-clipart-free-graphic ...">
            <a:extLst>
              <a:ext uri="{FF2B5EF4-FFF2-40B4-BE49-F238E27FC236}">
                <a16:creationId xmlns:a16="http://schemas.microsoft.com/office/drawing/2014/main" id="{E3F217C6-B014-3F69-7BF4-80293973118F}"/>
              </a:ext>
            </a:extLst>
          </p:cNvPr>
          <p:cNvPicPr>
            <a:picLocks noChangeAspect="1"/>
          </p:cNvPicPr>
          <p:nvPr/>
        </p:nvPicPr>
        <p:blipFill>
          <a:blip r:embed="rId8"/>
          <a:stretch>
            <a:fillRect/>
          </a:stretch>
        </p:blipFill>
        <p:spPr>
          <a:xfrm>
            <a:off x="9315293" y="4739542"/>
            <a:ext cx="1746401" cy="1485366"/>
          </a:xfrm>
          <a:prstGeom prst="rect">
            <a:avLst/>
          </a:prstGeom>
        </p:spPr>
      </p:pic>
    </p:spTree>
    <p:extLst>
      <p:ext uri="{BB962C8B-B14F-4D97-AF65-F5344CB8AC3E}">
        <p14:creationId xmlns:p14="http://schemas.microsoft.com/office/powerpoint/2010/main" val="329040741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9955A-6609-B32B-BB04-F5885E47388A}"/>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B78281BF-352E-DF8C-0313-950DBC204B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247770"/>
            <a:ext cx="619356" cy="520259"/>
          </a:xfrm>
          <a:prstGeom prst="rect">
            <a:avLst/>
          </a:prstGeom>
        </p:spPr>
      </p:pic>
      <p:sp>
        <p:nvSpPr>
          <p:cNvPr id="10" name="TextBox 9">
            <a:extLst>
              <a:ext uri="{FF2B5EF4-FFF2-40B4-BE49-F238E27FC236}">
                <a16:creationId xmlns:a16="http://schemas.microsoft.com/office/drawing/2014/main" id="{0FEBB8BB-551F-ECF7-5384-BEFDCDE35644}"/>
              </a:ext>
            </a:extLst>
          </p:cNvPr>
          <p:cNvSpPr txBox="1"/>
          <p:nvPr/>
        </p:nvSpPr>
        <p:spPr>
          <a:xfrm>
            <a:off x="621208" y="221643"/>
            <a:ext cx="7641617" cy="584775"/>
          </a:xfrm>
          <a:prstGeom prst="rect">
            <a:avLst/>
          </a:prstGeom>
          <a:noFill/>
        </p:spPr>
        <p:txBody>
          <a:bodyPr wrap="square" lIns="91440" tIns="45720" rIns="91440" bIns="45720" rtlCol="0" anchor="t">
            <a:spAutoFit/>
          </a:bodyPr>
          <a:lstStyle/>
          <a:p>
            <a:r>
              <a:rPr lang="en-US" sz="3200" b="1">
                <a:solidFill>
                  <a:srgbClr val="1B4B96"/>
                </a:solidFill>
                <a:latin typeface="Arial"/>
                <a:ea typeface="Calibri"/>
                <a:cs typeface="Arial"/>
              </a:rPr>
              <a:t>Fall Regional Meetings </a:t>
            </a:r>
            <a:r>
              <a:rPr lang="en-US" sz="1200" b="1">
                <a:solidFill>
                  <a:srgbClr val="1B4B96"/>
                </a:solidFill>
                <a:latin typeface="Arial"/>
                <a:ea typeface="Calibri"/>
                <a:cs typeface="Arial"/>
              </a:rPr>
              <a:t>cont'd</a:t>
            </a:r>
            <a:endParaRPr lang="en-US" sz="1200"/>
          </a:p>
        </p:txBody>
      </p:sp>
      <p:pic>
        <p:nvPicPr>
          <p:cNvPr id="2" name="Picture 1" descr="A picture containing text&#10;&#10;Description automatically generated">
            <a:extLst>
              <a:ext uri="{FF2B5EF4-FFF2-40B4-BE49-F238E27FC236}">
                <a16:creationId xmlns:a16="http://schemas.microsoft.com/office/drawing/2014/main" id="{DC838C74-6A43-5B6F-8B97-16B41E340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363" y="306364"/>
            <a:ext cx="1288371" cy="461666"/>
          </a:xfrm>
          <a:prstGeom prst="rect">
            <a:avLst/>
          </a:prstGeom>
        </p:spPr>
      </p:pic>
      <p:pic>
        <p:nvPicPr>
          <p:cNvPr id="3" name="Graphic 2">
            <a:extLst>
              <a:ext uri="{FF2B5EF4-FFF2-40B4-BE49-F238E27FC236}">
                <a16:creationId xmlns:a16="http://schemas.microsoft.com/office/drawing/2014/main" id="{A2A01FC2-88C6-5722-84EF-78CB22FF2EE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95444" y="218115"/>
            <a:ext cx="668627" cy="549915"/>
          </a:xfrm>
          <a:prstGeom prst="rect">
            <a:avLst/>
          </a:prstGeom>
        </p:spPr>
      </p:pic>
      <p:pic>
        <p:nvPicPr>
          <p:cNvPr id="5" name="Graphic 4">
            <a:extLst>
              <a:ext uri="{FF2B5EF4-FFF2-40B4-BE49-F238E27FC236}">
                <a16:creationId xmlns:a16="http://schemas.microsoft.com/office/drawing/2014/main" id="{34550F88-EF51-1E7F-9C0D-59584B279D4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0" y="6413979"/>
            <a:ext cx="12192000" cy="444500"/>
          </a:xfrm>
          <a:prstGeom prst="rect">
            <a:avLst/>
          </a:prstGeom>
        </p:spPr>
      </p:pic>
      <p:sp>
        <p:nvSpPr>
          <p:cNvPr id="7" name="TextBox 6">
            <a:extLst>
              <a:ext uri="{FF2B5EF4-FFF2-40B4-BE49-F238E27FC236}">
                <a16:creationId xmlns:a16="http://schemas.microsoft.com/office/drawing/2014/main" id="{7D8BC377-A2B9-9974-1229-88EE7CB284EC}"/>
              </a:ext>
            </a:extLst>
          </p:cNvPr>
          <p:cNvSpPr txBox="1"/>
          <p:nvPr/>
        </p:nvSpPr>
        <p:spPr>
          <a:xfrm>
            <a:off x="4825467" y="6464836"/>
            <a:ext cx="6996419" cy="338554"/>
          </a:xfrm>
          <a:prstGeom prst="rect">
            <a:avLst/>
          </a:prstGeom>
          <a:noFill/>
        </p:spPr>
        <p:txBody>
          <a:bodyPr wrap="square" rtlCol="0">
            <a:spAutoFit/>
          </a:bodyPr>
          <a:lstStyle/>
          <a:p>
            <a:pPr algn="r"/>
            <a:r>
              <a:rPr lang="en-US" sz="1600" b="1">
                <a:solidFill>
                  <a:schemeClr val="bg1"/>
                </a:solidFill>
                <a:latin typeface="Inter SemiBold" panose="02000503000000020004" pitchFamily="2" charset="0"/>
                <a:ea typeface="Inter SemiBold" panose="02000503000000020004" pitchFamily="2" charset="0"/>
                <a:cs typeface="Arial" panose="020B0604020202020204" pitchFamily="34" charset="0"/>
              </a:rPr>
              <a:t>INSPIRING HEALTH ADVANCES IN LUNG CARE</a:t>
            </a:r>
          </a:p>
        </p:txBody>
      </p:sp>
      <p:sp>
        <p:nvSpPr>
          <p:cNvPr id="9" name="TextBox 9">
            <a:extLst>
              <a:ext uri="{FF2B5EF4-FFF2-40B4-BE49-F238E27FC236}">
                <a16:creationId xmlns:a16="http://schemas.microsoft.com/office/drawing/2014/main" id="{81D58B91-04A7-9CE5-CF61-15971EFC962B}"/>
              </a:ext>
            </a:extLst>
          </p:cNvPr>
          <p:cNvSpPr txBox="1"/>
          <p:nvPr/>
        </p:nvSpPr>
        <p:spPr>
          <a:xfrm>
            <a:off x="613240" y="1138110"/>
            <a:ext cx="10755727" cy="463844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SzPct val="108000"/>
              <a:buFont typeface="Inter" panose="02000503000000020004" pitchFamily="2" charset="0"/>
              <a:buChar char="•"/>
            </a:pPr>
            <a:r>
              <a:rPr lang="en-US" sz="2800">
                <a:solidFill>
                  <a:srgbClr val="1B4B96"/>
                </a:solidFill>
                <a:ea typeface="Calibri"/>
                <a:cs typeface="Calibri"/>
              </a:rPr>
              <a:t>All meetings are from 6p to 8p</a:t>
            </a:r>
          </a:p>
          <a:p>
            <a:pPr marL="285750" indent="-285750">
              <a:spcAft>
                <a:spcPts val="600"/>
              </a:spcAft>
              <a:buSzPct val="108000"/>
              <a:buFont typeface="Inter" panose="02000503000000020004" pitchFamily="2" charset="0"/>
              <a:buChar char="•"/>
            </a:pPr>
            <a:r>
              <a:rPr lang="en-US" sz="2800">
                <a:solidFill>
                  <a:srgbClr val="1B4B96"/>
                </a:solidFill>
                <a:ea typeface="Calibri"/>
                <a:cs typeface="Calibri"/>
              </a:rPr>
              <a:t>Practice Clinical Champions are </a:t>
            </a:r>
            <a:r>
              <a:rPr lang="en-US" sz="2800" b="1">
                <a:solidFill>
                  <a:srgbClr val="1B4B96"/>
                </a:solidFill>
                <a:ea typeface="Calibri"/>
                <a:cs typeface="Calibri"/>
              </a:rPr>
              <a:t>required</a:t>
            </a:r>
            <a:endParaRPr lang="en-US" sz="2800" b="1" u="sng">
              <a:solidFill>
                <a:srgbClr val="1B4B96"/>
              </a:solidFill>
              <a:ea typeface="Calibri"/>
              <a:cs typeface="Calibri"/>
            </a:endParaRPr>
          </a:p>
          <a:p>
            <a:pPr marL="285750" indent="-285750">
              <a:lnSpc>
                <a:spcPct val="150000"/>
              </a:lnSpc>
              <a:spcAft>
                <a:spcPts val="600"/>
              </a:spcAft>
              <a:buSzPct val="108000"/>
              <a:buFont typeface="Inter" panose="02000503000000020004" pitchFamily="2" charset="0"/>
              <a:buChar char="•"/>
            </a:pPr>
            <a:r>
              <a:rPr lang="en-US" sz="2800">
                <a:solidFill>
                  <a:srgbClr val="1B4B96"/>
                </a:solidFill>
                <a:ea typeface="Calibri"/>
                <a:cs typeface="Calibri"/>
              </a:rPr>
              <a:t>May register for preferred location</a:t>
            </a:r>
          </a:p>
          <a:p>
            <a:pPr marL="285750" indent="-285750">
              <a:spcAft>
                <a:spcPts val="600"/>
              </a:spcAft>
              <a:buSzPct val="108000"/>
              <a:buFont typeface="Inter" panose="02000503000000020004" pitchFamily="2" charset="0"/>
              <a:buChar char="•"/>
            </a:pPr>
            <a:r>
              <a:rPr lang="en-US" sz="2800">
                <a:solidFill>
                  <a:srgbClr val="1B4B96"/>
                </a:solidFill>
                <a:latin typeface="Calibri"/>
                <a:ea typeface="Calibri"/>
                <a:cs typeface="Calibri"/>
              </a:rPr>
              <a:t>If planning to attend the Pediatric or SCP meeting, </a:t>
            </a:r>
            <a:r>
              <a:rPr lang="en-US" sz="2800" b="1">
                <a:solidFill>
                  <a:srgbClr val="1B4B96"/>
                </a:solidFill>
                <a:latin typeface="Calibri"/>
                <a:ea typeface="Calibri"/>
                <a:cs typeface="Calibri"/>
              </a:rPr>
              <a:t>not required</a:t>
            </a:r>
            <a:r>
              <a:rPr lang="en-US" sz="2800">
                <a:solidFill>
                  <a:srgbClr val="1B4B96"/>
                </a:solidFill>
                <a:latin typeface="Calibri"/>
                <a:ea typeface="Calibri"/>
                <a:cs typeface="Calibri"/>
              </a:rPr>
              <a:t> to attend another meeting</a:t>
            </a:r>
          </a:p>
          <a:p>
            <a:pPr marL="285750" indent="-285750">
              <a:buSzPct val="108000"/>
              <a:buFont typeface="Inter" panose="02000503000000020004" pitchFamily="2" charset="0"/>
              <a:buChar char="•"/>
            </a:pPr>
            <a:r>
              <a:rPr lang="en-US" sz="2800">
                <a:solidFill>
                  <a:srgbClr val="1B4B96"/>
                </a:solidFill>
                <a:latin typeface="Calibri"/>
                <a:ea typeface="Calibri"/>
                <a:cs typeface="Calibri"/>
              </a:rPr>
              <a:t>Reminder: if a proxy was sent within the last year, no proxy will be granted this time</a:t>
            </a:r>
          </a:p>
          <a:p>
            <a:pPr marL="285750" indent="-285750">
              <a:buSzPct val="108000"/>
              <a:buFont typeface="Inter" panose="02000503000000020004" pitchFamily="2" charset="0"/>
              <a:buChar char="•"/>
            </a:pPr>
            <a:endParaRPr lang="en-US" sz="2800">
              <a:solidFill>
                <a:srgbClr val="1B4B96"/>
              </a:solidFill>
              <a:latin typeface="Calibri"/>
              <a:ea typeface="Calibri"/>
              <a:cs typeface="Calibri"/>
            </a:endParaRPr>
          </a:p>
          <a:p>
            <a:pPr algn="ctr">
              <a:buSzPct val="108000"/>
            </a:pPr>
            <a:r>
              <a:rPr lang="en-US" sz="2800" b="1">
                <a:solidFill>
                  <a:srgbClr val="F04B54"/>
                </a:solidFill>
                <a:latin typeface="Calibri"/>
                <a:ea typeface="Calibri"/>
                <a:cs typeface="Calibri"/>
              </a:rPr>
              <a:t>Registration opens Monday, June 1</a:t>
            </a:r>
            <a:r>
              <a:rPr lang="en-US" sz="2800" b="1" baseline="30000">
                <a:solidFill>
                  <a:srgbClr val="F04B54"/>
                </a:solidFill>
                <a:latin typeface="Calibri"/>
                <a:ea typeface="Calibri"/>
                <a:cs typeface="Calibri"/>
              </a:rPr>
              <a:t>st</a:t>
            </a:r>
            <a:r>
              <a:rPr lang="en-US" sz="2800" b="1">
                <a:solidFill>
                  <a:srgbClr val="F04B54"/>
                </a:solidFill>
                <a:latin typeface="Calibri"/>
                <a:ea typeface="Calibri"/>
                <a:cs typeface="Calibri"/>
              </a:rPr>
              <a:t> in the Admin Portal</a:t>
            </a:r>
          </a:p>
          <a:p>
            <a:pPr marL="285750" indent="-285750">
              <a:lnSpc>
                <a:spcPct val="150000"/>
              </a:lnSpc>
              <a:buSzPct val="108000"/>
              <a:buFont typeface="Inter" panose="02000503000000020004" pitchFamily="2" charset="0"/>
              <a:buChar char="•"/>
            </a:pPr>
            <a:endParaRPr lang="en-US" sz="700">
              <a:solidFill>
                <a:srgbClr val="1F3668"/>
              </a:solidFill>
              <a:latin typeface="Calibri"/>
              <a:ea typeface="Calibri"/>
              <a:cs typeface="Calibri"/>
            </a:endParaRPr>
          </a:p>
        </p:txBody>
      </p:sp>
    </p:spTree>
    <p:extLst>
      <p:ext uri="{BB962C8B-B14F-4D97-AF65-F5344CB8AC3E}">
        <p14:creationId xmlns:p14="http://schemas.microsoft.com/office/powerpoint/2010/main" val="1317952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90beecd4-06e8-4348-bec2-542dbb803876" xsi:nil="true"/>
    <lcf76f155ced4ddcb4097134ff3c332f xmlns="3d7c284e-126e-4573-8925-2ad1b35f650f">
      <Terms xmlns="http://schemas.microsoft.com/office/infopath/2007/PartnerControls"/>
    </lcf76f155ced4ddcb4097134ff3c332f>
    <Lastdate xmlns="3d7c284e-126e-4573-8925-2ad1b35f65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DDDED2DC90754EB050DD0E1C239401" ma:contentTypeVersion="21" ma:contentTypeDescription="Create a new document." ma:contentTypeScope="" ma:versionID="424a38d3763b97b97fab726fa073a5e8">
  <xsd:schema xmlns:xsd="http://www.w3.org/2001/XMLSchema" xmlns:xs="http://www.w3.org/2001/XMLSchema" xmlns:p="http://schemas.microsoft.com/office/2006/metadata/properties" xmlns:ns1="http://schemas.microsoft.com/sharepoint/v3" xmlns:ns2="3d7c284e-126e-4573-8925-2ad1b35f650f" xmlns:ns3="90beecd4-06e8-4348-bec2-542dbb803876" targetNamespace="http://schemas.microsoft.com/office/2006/metadata/properties" ma:root="true" ma:fieldsID="db7436ef1d04aef108e45b4749ce76eb" ns1:_="" ns2:_="" ns3:_="">
    <xsd:import namespace="http://schemas.microsoft.com/sharepoint/v3"/>
    <xsd:import namespace="3d7c284e-126e-4573-8925-2ad1b35f650f"/>
    <xsd:import namespace="90beecd4-06e8-4348-bec2-542dbb80387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astdate"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7c284e-126e-4573-8925-2ad1b35f65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418ee26-5d9c-4ec3-852e-438ad73c390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astdate" ma:index="23" nillable="true" ma:displayName="Last date" ma:format="DateOnly" ma:internalName="Lastdat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beecd4-06e8-4348-bec2-542dbb8038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1f0aee1-67a5-400b-bb7d-b78803a28fed}" ma:internalName="TaxCatchAll" ma:showField="CatchAllData" ma:web="90beecd4-06e8-4348-bec2-542dbb8038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58B727-D060-4574-AC3E-6F74D6601244}">
  <ds:schemaRefs>
    <ds:schemaRef ds:uri="3d7c284e-126e-4573-8925-2ad1b35f650f"/>
    <ds:schemaRef ds:uri="90beecd4-06e8-4348-bec2-542dbb8038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5B34F17-1ACF-4B49-AA49-990881260AA9}">
  <ds:schemaRefs>
    <ds:schemaRef ds:uri="http://schemas.microsoft.com/sharepoint/v3/contenttype/forms"/>
  </ds:schemaRefs>
</ds:datastoreItem>
</file>

<file path=customXml/itemProps3.xml><?xml version="1.0" encoding="utf-8"?>
<ds:datastoreItem xmlns:ds="http://schemas.openxmlformats.org/officeDocument/2006/customXml" ds:itemID="{DAC8A325-BE8D-4225-9F14-B6FFBC0F3064}">
  <ds:schemaRefs>
    <ds:schemaRef ds:uri="3d7c284e-126e-4573-8925-2ad1b35f650f"/>
    <ds:schemaRef ds:uri="90beecd4-06e8-4348-bec2-542dbb8038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2311</Words>
  <Application>Microsoft Macintosh PowerPoint</Application>
  <PresentationFormat>Widescreen</PresentationFormat>
  <Paragraphs>287</Paragraphs>
  <Slides>20</Slides>
  <Notes>9</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Calibri Light</vt:lpstr>
      <vt:lpstr>Wingdings</vt:lpstr>
      <vt:lpstr>Wingdings,Sans-Serif</vt:lpstr>
      <vt:lpstr>Courier New</vt:lpstr>
      <vt:lpstr>Arial</vt:lpstr>
      <vt:lpstr>Calibri</vt:lpstr>
      <vt:lpstr>Inter</vt:lpstr>
      <vt:lpstr>Arial,Sans-Serif</vt:lpstr>
      <vt:lpstr>Inter,Sans-Serif</vt:lpstr>
      <vt:lpstr>Times New Roman</vt:lpstr>
      <vt:lpstr>Inter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Gefang</dc:creator>
  <cp:lastModifiedBy>Dressler, Brenna</cp:lastModifiedBy>
  <cp:revision>136</cp:revision>
  <dcterms:created xsi:type="dcterms:W3CDTF">2023-02-28T14:59:48Z</dcterms:created>
  <dcterms:modified xsi:type="dcterms:W3CDTF">2026-05-20T14:56:55Z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0x01010082DDDED2DC90754EB050DD0E1C239401</vt:lpwstr>
  </property>
  <property fmtid="{D5CDD505-2E9C-101B-9397-08002B2CF9AE}" pid="3" name="MediaServiceImageTags">
    <vt:lpwstr/>
  </property>
</Properties>
</file>